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88" r:id="rId3"/>
    <p:sldMasterId id="2147483689" r:id="rId4"/>
    <p:sldMasterId id="2147483690" r:id="rId5"/>
    <p:sldMasterId id="214748369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42" Type="http://schemas.openxmlformats.org/officeDocument/2006/relationships/slide" Target="slides/slide35.xml"/><Relationship Id="rId86" Type="http://schemas.openxmlformats.org/officeDocument/2006/relationships/slide" Target="slides/slide79.xml"/><Relationship Id="rId41" Type="http://schemas.openxmlformats.org/officeDocument/2006/relationships/slide" Target="slides/slide34.xml"/><Relationship Id="rId85" Type="http://schemas.openxmlformats.org/officeDocument/2006/relationships/slide" Target="slides/slide78.xml"/><Relationship Id="rId44" Type="http://schemas.openxmlformats.org/officeDocument/2006/relationships/slide" Target="slides/slide37.xml"/><Relationship Id="rId88" Type="http://schemas.openxmlformats.org/officeDocument/2006/relationships/slide" Target="slides/slide81.xml"/><Relationship Id="rId43" Type="http://schemas.openxmlformats.org/officeDocument/2006/relationships/slide" Target="slides/slide36.xml"/><Relationship Id="rId87" Type="http://schemas.openxmlformats.org/officeDocument/2006/relationships/slide" Target="slides/slide80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slide" Target="slides/slide70.xml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79" Type="http://schemas.openxmlformats.org/officeDocument/2006/relationships/slide" Target="slides/slide72.xml"/><Relationship Id="rId34" Type="http://schemas.openxmlformats.org/officeDocument/2006/relationships/slide" Target="slides/slide27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90" Type="http://schemas.openxmlformats.org/officeDocument/2006/relationships/slide" Target="slides/slide83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93" name="Shape 29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0" name="Shape 5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Shape 65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Shape 66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Shape 68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Shape 69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Shape 72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Shape 74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Shape 75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Shape 77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Shape 77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Shape 78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Shape 80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Shape 81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Shape 81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Shape 82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Shape 82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Shape 82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hape 83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Shape 83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Shape 83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Shape 83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hape 84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Shape 84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Shape 87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Shape 88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Shape 88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Shape 90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Shape 30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920" name="Shape 92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21" name="Shape 92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Shape 93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Shape 93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941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942" name="Shape 94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3" name="Shape 94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Shape 95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Shape 95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Shape 95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Shape 95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Shape 96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Shape 972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973" name="Shape 973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974" name="Shape 974"/>
          <p:cNvSpPr/>
          <p:nvPr>
            <p:ph idx="2" type="sldImg"/>
          </p:nvPr>
        </p:nvSpPr>
        <p:spPr>
          <a:xfrm>
            <a:off x="382587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5" name="Shape 97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Shape 98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Shape 98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Shape 988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989" name="Shape 989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990" name="Shape 990"/>
          <p:cNvSpPr/>
          <p:nvPr>
            <p:ph idx="2" type="sldImg"/>
          </p:nvPr>
        </p:nvSpPr>
        <p:spPr>
          <a:xfrm>
            <a:off x="381000" y="682625"/>
            <a:ext cx="6070600" cy="341471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91" name="Shape 991"/>
          <p:cNvSpPr txBox="1"/>
          <p:nvPr>
            <p:ph idx="1" type="body"/>
          </p:nvPr>
        </p:nvSpPr>
        <p:spPr>
          <a:xfrm>
            <a:off x="890587" y="4324350"/>
            <a:ext cx="5048250" cy="4170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Shape 997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998" name="Shape 998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999" name="Shape 999"/>
          <p:cNvSpPr/>
          <p:nvPr>
            <p:ph idx="2" type="sldImg"/>
          </p:nvPr>
        </p:nvSpPr>
        <p:spPr>
          <a:xfrm>
            <a:off x="382587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00" name="Shape 10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Shape 34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Shape 1006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007" name="Shape 1007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008" name="Shape 1008"/>
          <p:cNvSpPr/>
          <p:nvPr>
            <p:ph idx="2" type="sldImg"/>
          </p:nvPr>
        </p:nvSpPr>
        <p:spPr>
          <a:xfrm>
            <a:off x="381000" y="682625"/>
            <a:ext cx="6070600" cy="341471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09" name="Shape 1009"/>
          <p:cNvSpPr txBox="1"/>
          <p:nvPr>
            <p:ph idx="1" type="body"/>
          </p:nvPr>
        </p:nvSpPr>
        <p:spPr>
          <a:xfrm>
            <a:off x="890587" y="4324350"/>
            <a:ext cx="5048250" cy="4170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Shape 1019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020" name="Shape 1020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021" name="Shape 1021"/>
          <p:cNvSpPr/>
          <p:nvPr>
            <p:ph idx="2" type="sldImg"/>
          </p:nvPr>
        </p:nvSpPr>
        <p:spPr>
          <a:xfrm>
            <a:off x="381000" y="682625"/>
            <a:ext cx="6070600" cy="341471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22" name="Shape 1022"/>
          <p:cNvSpPr txBox="1"/>
          <p:nvPr>
            <p:ph idx="1" type="body"/>
          </p:nvPr>
        </p:nvSpPr>
        <p:spPr>
          <a:xfrm>
            <a:off x="890587" y="4324350"/>
            <a:ext cx="5048250" cy="4170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Shape 1029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030" name="Shape 1030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031" name="Shape 1031"/>
          <p:cNvSpPr/>
          <p:nvPr>
            <p:ph idx="2" type="sldImg"/>
          </p:nvPr>
        </p:nvSpPr>
        <p:spPr>
          <a:xfrm>
            <a:off x="381000" y="682625"/>
            <a:ext cx="6070600" cy="341471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32" name="Shape 1032"/>
          <p:cNvSpPr txBox="1"/>
          <p:nvPr>
            <p:ph idx="1" type="body"/>
          </p:nvPr>
        </p:nvSpPr>
        <p:spPr>
          <a:xfrm>
            <a:off x="890587" y="4324350"/>
            <a:ext cx="5048250" cy="4170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Shape 103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Shape 104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Shape 1063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064" name="Shape 1064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0" lang="en" sz="11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065" name="Shape 1065"/>
          <p:cNvSpPr/>
          <p:nvPr>
            <p:ph idx="2" type="sldImg"/>
          </p:nvPr>
        </p:nvSpPr>
        <p:spPr>
          <a:xfrm>
            <a:off x="381000" y="682625"/>
            <a:ext cx="6070600" cy="3414712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66" name="Shape 1066"/>
          <p:cNvSpPr txBox="1"/>
          <p:nvPr>
            <p:ph idx="1" type="body"/>
          </p:nvPr>
        </p:nvSpPr>
        <p:spPr>
          <a:xfrm>
            <a:off x="890587" y="4324350"/>
            <a:ext cx="5048250" cy="4170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Shape 107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Shape 107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Shape 1091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092" name="Shape 109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93" name="Shape 109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Shape 110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Shape 110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Shape 111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Shape 111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Shape 112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Shape 112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Shape 35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Shape 112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Shape 113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Shape 113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Shape 116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Shape 117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Shape 117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Shape 118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Shape 118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Shape 120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Shape 120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Shape 121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Shape 121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Shape 122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Shape 122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Shape 122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Shape 123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Shape 124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Shape 124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Shape 44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Shape 124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Shape 125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Shape 126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Shape 126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Shape 127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Shape 127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Shape 1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Shape 1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Shape 1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Shape 1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Shape 1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Shape 1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Shape 13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Shape 1312"/>
          <p:cNvSpPr txBox="1"/>
          <p:nvPr>
            <p:ph idx="1" type="body"/>
          </p:nvPr>
        </p:nvSpPr>
        <p:spPr>
          <a:xfrm>
            <a:off x="0" y="0"/>
            <a:ext cx="2250000" cy="4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3" name="Shape 1313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Shape 1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Shape 1319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Shape 1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Shape 1325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Shape 44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Shape 13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Shape 1331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Shape 1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Shape 1337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Shape 13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Shape 1348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Shape 13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Shape 1371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Shape 13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Shape 1390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Shape 13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Shape 1396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Shape 14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Shape 1403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Shape 14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Shape 1410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Shape 14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Shape 1417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Shape 14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Shape 1424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29" name="Shape 52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0" name="Shape 53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Shape 14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0" name="Shape 14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Shape 14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Shape 14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Shape 14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Shape 14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Shape 14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Shape 14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4" name="Shape 5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0" y="0"/>
            <a:ext cx="6588125" cy="627460"/>
          </a:xfrm>
          <a:prstGeom prst="rect">
            <a:avLst/>
          </a:prstGeom>
          <a:solidFill>
            <a:srgbClr val="403F47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179388" y="789385"/>
            <a:ext cx="8640762" cy="37802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11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x="0" y="0"/>
            <a:ext cx="6588125" cy="627460"/>
          </a:xfrm>
          <a:prstGeom prst="rect">
            <a:avLst/>
          </a:prstGeom>
          <a:solidFill>
            <a:srgbClr val="403F47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179388" y="789385"/>
            <a:ext cx="4243387" cy="37802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2894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2" type="body"/>
          </p:nvPr>
        </p:nvSpPr>
        <p:spPr>
          <a:xfrm>
            <a:off x="4575175" y="789385"/>
            <a:ext cx="4244975" cy="37802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2894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7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>
  <p:cSld name="Blank"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5061051" y="1506608"/>
            <a:ext cx="2133679" cy="324207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Shape 65"/>
          <p:cNvSpPr txBox="1"/>
          <p:nvPr>
            <p:ph idx="11" type="ftr"/>
          </p:nvPr>
        </p:nvSpPr>
        <p:spPr>
          <a:xfrm>
            <a:off x="3108960" y="4783455"/>
            <a:ext cx="2926079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ctrTitle"/>
          </p:nvPr>
        </p:nvSpPr>
        <p:spPr>
          <a:xfrm>
            <a:off x="685800" y="17145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" type="subTitle"/>
          </p:nvPr>
        </p:nvSpPr>
        <p:spPr>
          <a:xfrm>
            <a:off x="2057400" y="308610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None/>
              <a:defRPr b="0" i="0" sz="2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Char char="–"/>
              <a:defRPr b="0" i="0" sz="2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2" type="sldNum"/>
          </p:nvPr>
        </p:nvSpPr>
        <p:spPr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0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0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0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0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0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0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0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0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0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93700" lvl="0" marL="457200" marR="0" rtl="0" algn="l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•"/>
              <a:defRPr b="0" i="0" sz="2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Char char="–"/>
              <a:defRPr b="0" i="0" sz="2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175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12" type="sldNum"/>
          </p:nvPr>
        </p:nvSpPr>
        <p:spPr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Text, and Content" type="txAndObj">
  <p:cSld name="TEXT_AND_OBJEC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93700" lvl="0" marL="457200" marR="0" rtl="0" algn="l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•"/>
              <a:defRPr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Char char="–"/>
              <a:defRPr b="0" i="0" sz="2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175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93700" lvl="0" marL="457200" marR="0" rtl="0" algn="l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•"/>
              <a:defRPr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Char char="–"/>
              <a:defRPr b="0" i="0" sz="2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175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41" name="Shape 14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42" name="Shape 14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43" name="Shape 143"/>
          <p:cNvSpPr txBox="1"/>
          <p:nvPr>
            <p:ph idx="12" type="sldNum"/>
          </p:nvPr>
        </p:nvSpPr>
        <p:spPr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Text, and 2 Content" type="txAndTwoObj">
  <p:cSld name="TEXT_AND_TWO_OBJECTS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93700" lvl="0" marL="457200" marR="0" rtl="0" algn="l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•"/>
              <a:defRPr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Char char="–"/>
              <a:defRPr b="0" i="0" sz="2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175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47" name="Shape 147"/>
          <p:cNvSpPr txBox="1"/>
          <p:nvPr>
            <p:ph idx="2" type="body"/>
          </p:nvPr>
        </p:nvSpPr>
        <p:spPr>
          <a:xfrm>
            <a:off x="4648200" y="1485900"/>
            <a:ext cx="38100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93700" lvl="0" marL="457200" marR="0" rtl="0" algn="l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•"/>
              <a:defRPr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Char char="–"/>
              <a:defRPr b="0" i="0" sz="2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175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48" name="Shape 148"/>
          <p:cNvSpPr txBox="1"/>
          <p:nvPr>
            <p:ph idx="3" type="body"/>
          </p:nvPr>
        </p:nvSpPr>
        <p:spPr>
          <a:xfrm>
            <a:off x="4648200" y="3086100"/>
            <a:ext cx="38100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93700" lvl="0" marL="457200" marR="0" rtl="0" algn="l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•"/>
              <a:defRPr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Char char="–"/>
              <a:defRPr b="0" i="0" sz="2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175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49" name="Shape 14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50" name="Shape 15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51" name="Shape 151"/>
          <p:cNvSpPr txBox="1"/>
          <p:nvPr>
            <p:ph idx="12" type="sldNum"/>
          </p:nvPr>
        </p:nvSpPr>
        <p:spPr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 rot="5400000">
            <a:off x="5429250" y="1543050"/>
            <a:ext cx="41148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 rot="5400000">
            <a:off x="1466850" y="-323850"/>
            <a:ext cx="41148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93700" lvl="0" marL="457200" marR="0" rtl="0" algn="l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•"/>
              <a:defRPr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Char char="–"/>
              <a:defRPr b="0" i="0" sz="2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175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55" name="Shape 1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56" name="Shape 1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57" name="Shape 157"/>
          <p:cNvSpPr txBox="1"/>
          <p:nvPr>
            <p:ph idx="12" type="sldNum"/>
          </p:nvPr>
        </p:nvSpPr>
        <p:spPr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 rot="5400000">
            <a:off x="3028950" y="-857250"/>
            <a:ext cx="30861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93700" lvl="0" marL="457200" marR="0" rtl="0" algn="l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•"/>
              <a:defRPr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Char char="–"/>
              <a:defRPr b="0" i="0" sz="2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175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61" name="Shape 16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62" name="Shape 16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63" name="Shape 163"/>
          <p:cNvSpPr txBox="1"/>
          <p:nvPr>
            <p:ph idx="12" type="sldNum"/>
          </p:nvPr>
        </p:nvSpPr>
        <p:spPr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1792288" y="3600450"/>
            <a:ext cx="5486400" cy="42505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66" name="Shape 16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  <a:defRPr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1792288" y="4025503"/>
            <a:ext cx="5486400" cy="6036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imes New Roman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68" name="Shape 16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69" name="Shape 16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70" name="Shape 170"/>
          <p:cNvSpPr txBox="1"/>
          <p:nvPr>
            <p:ph idx="12" type="sldNum"/>
          </p:nvPr>
        </p:nvSpPr>
        <p:spPr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Char char="•"/>
              <a:defRPr sz="3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Char char="–"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Char char="•"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–"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•"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•"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•"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•"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•"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74" name="Shape 174"/>
          <p:cNvSpPr txBox="1"/>
          <p:nvPr>
            <p:ph idx="2" type="body"/>
          </p:nvPr>
        </p:nvSpPr>
        <p:spPr>
          <a:xfrm>
            <a:off x="457200" y="1076325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imes New Roman"/>
              <a:buNone/>
              <a:defRPr b="0" i="0" sz="1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75" name="Shape 17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76" name="Shape 17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77" name="Shape 177"/>
          <p:cNvSpPr txBox="1"/>
          <p:nvPr>
            <p:ph idx="12" type="sldNum"/>
          </p:nvPr>
        </p:nvSpPr>
        <p:spPr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80" name="Shape 18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81" name="Shape 18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82" name="Shape 182"/>
          <p:cNvSpPr txBox="1"/>
          <p:nvPr>
            <p:ph idx="12" type="sldNum"/>
          </p:nvPr>
        </p:nvSpPr>
        <p:spPr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b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  <a:defRPr b="1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  <a:defRPr b="1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86" name="Shape 186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Char char="•"/>
              <a:def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–"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–"/>
              <a:defRPr b="0" i="0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87" name="Shape 187"/>
          <p:cNvSpPr txBox="1"/>
          <p:nvPr>
            <p:ph idx="3" type="body"/>
          </p:nvPr>
        </p:nvSpPr>
        <p:spPr>
          <a:xfrm>
            <a:off x="4645025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  <a:defRPr b="1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  <a:defRPr b="1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  <a:defRPr b="1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None/>
              <a:defRPr b="1" i="0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88" name="Shape 188"/>
          <p:cNvSpPr txBox="1"/>
          <p:nvPr>
            <p:ph idx="4" type="body"/>
          </p:nvPr>
        </p:nvSpPr>
        <p:spPr>
          <a:xfrm>
            <a:off x="4645025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Char char="•"/>
              <a:defRPr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–"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–"/>
              <a:defRPr b="0" i="0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Char char="•"/>
              <a:defRPr b="0" i="0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89" name="Shape 18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90" name="Shape 19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91" name="Shape 191"/>
          <p:cNvSpPr txBox="1"/>
          <p:nvPr>
            <p:ph idx="12" type="sldNum"/>
          </p:nvPr>
        </p:nvSpPr>
        <p:spPr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Char char="•"/>
              <a:defRPr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Char char="–"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•"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–"/>
              <a:def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95" name="Shape 195"/>
          <p:cNvSpPr txBox="1"/>
          <p:nvPr>
            <p:ph idx="2" type="body"/>
          </p:nvPr>
        </p:nvSpPr>
        <p:spPr>
          <a:xfrm>
            <a:off x="4648200" y="1485900"/>
            <a:ext cx="38100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Char char="•"/>
              <a:defRPr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Char char="–"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•"/>
              <a:defRPr b="0" i="0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–"/>
              <a:def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96" name="Shape 19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97" name="Shape 19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98" name="Shape 198"/>
          <p:cNvSpPr txBox="1"/>
          <p:nvPr>
            <p:ph idx="12" type="sldNum"/>
          </p:nvPr>
        </p:nvSpPr>
        <p:spPr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722313" y="3305175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  <a:defRPr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  <a:def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imes New Roman"/>
              <a:buNone/>
              <a:defRPr b="0" i="0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02" name="Shape 20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03" name="Shape 20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04" name="Shape 204"/>
          <p:cNvSpPr txBox="1"/>
          <p:nvPr>
            <p:ph idx="12" type="sldNum"/>
          </p:nvPr>
        </p:nvSpPr>
        <p:spPr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685800" y="57150"/>
            <a:ext cx="7772400" cy="628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685800"/>
            <a:ext cx="7772400" cy="39433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5" name="Shape 21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" name="Shape 21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" name="Shape 217"/>
          <p:cNvSpPr txBox="1"/>
          <p:nvPr>
            <p:ph idx="12" type="sldNum"/>
          </p:nvPr>
        </p:nvSpPr>
        <p:spPr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ext" type="tx">
  <p:cSld name="TITLE_AND_BODY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381000" y="1060649"/>
            <a:ext cx="8380412" cy="56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381000" y="1950046"/>
            <a:ext cx="8380412" cy="15573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Shape 223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Shape 22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" name="Shape 22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Shape 226"/>
          <p:cNvSpPr txBox="1"/>
          <p:nvPr>
            <p:ph idx="12" type="sldNum"/>
          </p:nvPr>
        </p:nvSpPr>
        <p:spPr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722313" y="3305175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Shape 230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" name="Shape 231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Shape 232"/>
          <p:cNvSpPr txBox="1"/>
          <p:nvPr>
            <p:ph idx="12" type="sldNum"/>
          </p:nvPr>
        </p:nvSpPr>
        <p:spPr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685800" y="57150"/>
            <a:ext cx="7772400" cy="628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685800"/>
            <a:ext cx="3810000" cy="39433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6" name="Shape 236"/>
          <p:cNvSpPr txBox="1"/>
          <p:nvPr>
            <p:ph idx="2" type="body"/>
          </p:nvPr>
        </p:nvSpPr>
        <p:spPr>
          <a:xfrm>
            <a:off x="4648200" y="685800"/>
            <a:ext cx="3810000" cy="39433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7" name="Shape 23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Shape 23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Shape 239"/>
          <p:cNvSpPr txBox="1"/>
          <p:nvPr>
            <p:ph idx="12" type="sldNum"/>
          </p:nvPr>
        </p:nvSpPr>
        <p:spPr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3" name="Shape 243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4" name="Shape 244"/>
          <p:cNvSpPr txBox="1"/>
          <p:nvPr>
            <p:ph idx="3" type="body"/>
          </p:nvPr>
        </p:nvSpPr>
        <p:spPr>
          <a:xfrm>
            <a:off x="4645025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Shape 245"/>
          <p:cNvSpPr txBox="1"/>
          <p:nvPr>
            <p:ph idx="4" type="body"/>
          </p:nvPr>
        </p:nvSpPr>
        <p:spPr>
          <a:xfrm>
            <a:off x="4645025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6" name="Shape 246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Shape 247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Shape 248"/>
          <p:cNvSpPr txBox="1"/>
          <p:nvPr>
            <p:ph idx="12" type="sldNum"/>
          </p:nvPr>
        </p:nvSpPr>
        <p:spPr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685800" y="57150"/>
            <a:ext cx="7772400" cy="628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1" name="Shape 25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2" name="Shape 25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Shape 253"/>
          <p:cNvSpPr txBox="1"/>
          <p:nvPr>
            <p:ph idx="12" type="sldNum"/>
          </p:nvPr>
        </p:nvSpPr>
        <p:spPr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Shape 25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Shape 257"/>
          <p:cNvSpPr txBox="1"/>
          <p:nvPr>
            <p:ph idx="12" type="sldNum"/>
          </p:nvPr>
        </p:nvSpPr>
        <p:spPr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Shape 261"/>
          <p:cNvSpPr txBox="1"/>
          <p:nvPr>
            <p:ph idx="2" type="body"/>
          </p:nvPr>
        </p:nvSpPr>
        <p:spPr>
          <a:xfrm>
            <a:off x="457200" y="1076325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Shape 262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Shape 263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" name="Shape 264"/>
          <p:cNvSpPr txBox="1"/>
          <p:nvPr>
            <p:ph idx="12" type="sldNum"/>
          </p:nvPr>
        </p:nvSpPr>
        <p:spPr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type="title"/>
          </p:nvPr>
        </p:nvSpPr>
        <p:spPr>
          <a:xfrm>
            <a:off x="1792288" y="3600450"/>
            <a:ext cx="5486400" cy="42505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7" name="Shape 26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1792288" y="4025503"/>
            <a:ext cx="5486400" cy="6036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9" name="Shape 269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0" name="Shape 270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Shape 271"/>
          <p:cNvSpPr txBox="1"/>
          <p:nvPr>
            <p:ph idx="12" type="sldNum"/>
          </p:nvPr>
        </p:nvSpPr>
        <p:spPr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type="title"/>
          </p:nvPr>
        </p:nvSpPr>
        <p:spPr>
          <a:xfrm>
            <a:off x="685800" y="57150"/>
            <a:ext cx="7772400" cy="628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4" name="Shape 274"/>
          <p:cNvSpPr txBox="1"/>
          <p:nvPr>
            <p:ph idx="1" type="body"/>
          </p:nvPr>
        </p:nvSpPr>
        <p:spPr>
          <a:xfrm rot="5400000">
            <a:off x="2600325" y="-1228725"/>
            <a:ext cx="394335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5" name="Shape 275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Shape 276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Shape 277"/>
          <p:cNvSpPr txBox="1"/>
          <p:nvPr>
            <p:ph idx="12" type="sldNum"/>
          </p:nvPr>
        </p:nvSpPr>
        <p:spPr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title"/>
          </p:nvPr>
        </p:nvSpPr>
        <p:spPr>
          <a:xfrm rot="5400000">
            <a:off x="5200650" y="1371600"/>
            <a:ext cx="45720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Shape 280"/>
          <p:cNvSpPr txBox="1"/>
          <p:nvPr>
            <p:ph idx="1" type="body"/>
          </p:nvPr>
        </p:nvSpPr>
        <p:spPr>
          <a:xfrm rot="5400000">
            <a:off x="1238250" y="-495300"/>
            <a:ext cx="45720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1" name="Shape 281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2" name="Shape 282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Shape 283"/>
          <p:cNvSpPr txBox="1"/>
          <p:nvPr>
            <p:ph idx="12" type="sldNum"/>
          </p:nvPr>
        </p:nvSpPr>
        <p:spPr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Text, and Content" type="txAndObj">
  <p:cSld name="TEXT_AND_OBJEC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x="685800" y="57150"/>
            <a:ext cx="7772400" cy="628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685800"/>
            <a:ext cx="3810000" cy="39433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" name="Shape 287"/>
          <p:cNvSpPr txBox="1"/>
          <p:nvPr>
            <p:ph idx="2" type="body"/>
          </p:nvPr>
        </p:nvSpPr>
        <p:spPr>
          <a:xfrm>
            <a:off x="4648200" y="685800"/>
            <a:ext cx="3810000" cy="39433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" name="Shape 28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Shape 28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Shape 290"/>
          <p:cNvSpPr txBox="1"/>
          <p:nvPr>
            <p:ph idx="12" type="sldNum"/>
          </p:nvPr>
        </p:nvSpPr>
        <p:spPr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theme" Target="../theme/theme5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Shape 69"/>
          <p:cNvGrpSpPr/>
          <p:nvPr/>
        </p:nvGrpSpPr>
        <p:grpSpPr>
          <a:xfrm>
            <a:off x="0" y="88106"/>
            <a:ext cx="9142412" cy="5054203"/>
            <a:chOff x="0" y="117475"/>
            <a:chExt cx="9142412" cy="6738937"/>
          </a:xfrm>
        </p:grpSpPr>
        <p:sp>
          <p:nvSpPr>
            <p:cNvPr id="70" name="Shape 70"/>
            <p:cNvSpPr txBox="1"/>
            <p:nvPr/>
          </p:nvSpPr>
          <p:spPr>
            <a:xfrm>
              <a:off x="685800" y="6529387"/>
              <a:ext cx="3505200" cy="327025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" name="Shape 71"/>
            <p:cNvSpPr txBox="1"/>
            <p:nvPr/>
          </p:nvSpPr>
          <p:spPr>
            <a:xfrm>
              <a:off x="685800" y="2438400"/>
              <a:ext cx="8456612" cy="76200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2" name="Shape 72"/>
            <p:cNvSpPr/>
            <p:nvPr/>
          </p:nvSpPr>
          <p:spPr>
            <a:xfrm>
              <a:off x="881062" y="117475"/>
              <a:ext cx="66675" cy="66675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>
              <a:off x="881062" y="347662"/>
              <a:ext cx="66675" cy="65087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>
              <a:off x="881062" y="574675"/>
              <a:ext cx="66675" cy="65087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>
              <a:off x="881062" y="1033462"/>
              <a:ext cx="66675" cy="65087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>
              <a:off x="881062" y="1260475"/>
              <a:ext cx="66675" cy="66675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7" name="Shape 77"/>
            <p:cNvSpPr/>
            <p:nvPr/>
          </p:nvSpPr>
          <p:spPr>
            <a:xfrm>
              <a:off x="881062" y="1490662"/>
              <a:ext cx="66675" cy="65087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8" name="Shape 78"/>
            <p:cNvSpPr/>
            <p:nvPr/>
          </p:nvSpPr>
          <p:spPr>
            <a:xfrm>
              <a:off x="881062" y="1717675"/>
              <a:ext cx="66675" cy="65087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9" name="Shape 79"/>
            <p:cNvSpPr/>
            <p:nvPr/>
          </p:nvSpPr>
          <p:spPr>
            <a:xfrm>
              <a:off x="881062" y="1947862"/>
              <a:ext cx="66675" cy="63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0" name="Shape 80"/>
            <p:cNvSpPr/>
            <p:nvPr/>
          </p:nvSpPr>
          <p:spPr>
            <a:xfrm>
              <a:off x="881062" y="2176462"/>
              <a:ext cx="66675" cy="65087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81" name="Shape 81"/>
            <p:cNvGrpSpPr/>
            <p:nvPr/>
          </p:nvGrpSpPr>
          <p:grpSpPr>
            <a:xfrm>
              <a:off x="4538662" y="6670675"/>
              <a:ext cx="4332287" cy="65087"/>
              <a:chOff x="4538662" y="6670675"/>
              <a:chExt cx="4332287" cy="65087"/>
            </a:xfrm>
          </p:grpSpPr>
          <p:sp>
            <p:nvSpPr>
              <p:cNvPr id="82" name="Shape 82"/>
              <p:cNvSpPr/>
              <p:nvPr/>
            </p:nvSpPr>
            <p:spPr>
              <a:xfrm>
                <a:off x="4538662" y="6670675"/>
                <a:ext cx="66675" cy="65087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3" name="Shape 83"/>
              <p:cNvSpPr/>
              <p:nvPr/>
            </p:nvSpPr>
            <p:spPr>
              <a:xfrm>
                <a:off x="5148262" y="6670675"/>
                <a:ext cx="66675" cy="65087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4" name="Shape 84"/>
              <p:cNvSpPr/>
              <p:nvPr/>
            </p:nvSpPr>
            <p:spPr>
              <a:xfrm>
                <a:off x="5757862" y="6670675"/>
                <a:ext cx="65087" cy="65087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5" name="Shape 85"/>
              <p:cNvSpPr/>
              <p:nvPr/>
            </p:nvSpPr>
            <p:spPr>
              <a:xfrm>
                <a:off x="6367462" y="6670675"/>
                <a:ext cx="65087" cy="65087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6" name="Shape 86"/>
              <p:cNvSpPr/>
              <p:nvPr/>
            </p:nvSpPr>
            <p:spPr>
              <a:xfrm>
                <a:off x="6977062" y="6670675"/>
                <a:ext cx="66675" cy="65087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7" name="Shape 87"/>
              <p:cNvSpPr/>
              <p:nvPr/>
            </p:nvSpPr>
            <p:spPr>
              <a:xfrm>
                <a:off x="7586662" y="6670675"/>
                <a:ext cx="66675" cy="65087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8" name="Shape 88"/>
              <p:cNvSpPr/>
              <p:nvPr/>
            </p:nvSpPr>
            <p:spPr>
              <a:xfrm>
                <a:off x="8196262" y="6670675"/>
                <a:ext cx="66675" cy="65087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89" name="Shape 89"/>
              <p:cNvSpPr/>
              <p:nvPr/>
            </p:nvSpPr>
            <p:spPr>
              <a:xfrm>
                <a:off x="8805862" y="6670675"/>
                <a:ext cx="65087" cy="65087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90" name="Shape 90"/>
            <p:cNvSpPr/>
            <p:nvPr/>
          </p:nvSpPr>
          <p:spPr>
            <a:xfrm>
              <a:off x="881062" y="804862"/>
              <a:ext cx="66675" cy="63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91" name="Shape 91"/>
            <p:cNvGrpSpPr/>
            <p:nvPr/>
          </p:nvGrpSpPr>
          <p:grpSpPr>
            <a:xfrm>
              <a:off x="0" y="3694112"/>
              <a:ext cx="1909762" cy="1909762"/>
              <a:chOff x="0" y="3694112"/>
              <a:chExt cx="1909762" cy="1909762"/>
            </a:xfrm>
          </p:grpSpPr>
          <p:sp>
            <p:nvSpPr>
              <p:cNvPr id="92" name="Shape 92"/>
              <p:cNvSpPr/>
              <p:nvPr/>
            </p:nvSpPr>
            <p:spPr>
              <a:xfrm>
                <a:off x="0" y="3800475"/>
                <a:ext cx="703262" cy="1639887"/>
              </a:xfrm>
              <a:custGeom>
                <a:pathLst>
                  <a:path extrusionOk="0" h="1033" w="443">
                    <a:moveTo>
                      <a:pt x="272" y="1032"/>
                    </a:moveTo>
                    <a:lnTo>
                      <a:pt x="290" y="1016"/>
                    </a:lnTo>
                    <a:lnTo>
                      <a:pt x="301" y="992"/>
                    </a:lnTo>
                    <a:lnTo>
                      <a:pt x="316" y="974"/>
                    </a:lnTo>
                    <a:lnTo>
                      <a:pt x="328" y="955"/>
                    </a:lnTo>
                    <a:lnTo>
                      <a:pt x="354" y="920"/>
                    </a:lnTo>
                    <a:lnTo>
                      <a:pt x="373" y="904"/>
                    </a:lnTo>
                    <a:lnTo>
                      <a:pt x="384" y="884"/>
                    </a:lnTo>
                    <a:lnTo>
                      <a:pt x="390" y="848"/>
                    </a:lnTo>
                    <a:lnTo>
                      <a:pt x="381" y="832"/>
                    </a:lnTo>
                    <a:lnTo>
                      <a:pt x="375" y="812"/>
                    </a:lnTo>
                    <a:lnTo>
                      <a:pt x="370" y="794"/>
                    </a:lnTo>
                    <a:lnTo>
                      <a:pt x="361" y="774"/>
                    </a:lnTo>
                    <a:lnTo>
                      <a:pt x="361" y="760"/>
                    </a:lnTo>
                    <a:lnTo>
                      <a:pt x="361" y="747"/>
                    </a:lnTo>
                    <a:lnTo>
                      <a:pt x="361" y="734"/>
                    </a:lnTo>
                    <a:lnTo>
                      <a:pt x="359" y="722"/>
                    </a:lnTo>
                    <a:lnTo>
                      <a:pt x="359" y="707"/>
                    </a:lnTo>
                    <a:lnTo>
                      <a:pt x="364" y="698"/>
                    </a:lnTo>
                    <a:lnTo>
                      <a:pt x="373" y="691"/>
                    </a:lnTo>
                    <a:lnTo>
                      <a:pt x="390" y="686"/>
                    </a:lnTo>
                    <a:lnTo>
                      <a:pt x="391" y="686"/>
                    </a:lnTo>
                    <a:lnTo>
                      <a:pt x="395" y="682"/>
                    </a:lnTo>
                    <a:lnTo>
                      <a:pt x="395" y="680"/>
                    </a:lnTo>
                    <a:lnTo>
                      <a:pt x="395" y="677"/>
                    </a:lnTo>
                    <a:lnTo>
                      <a:pt x="390" y="671"/>
                    </a:lnTo>
                    <a:lnTo>
                      <a:pt x="386" y="666"/>
                    </a:lnTo>
                    <a:lnTo>
                      <a:pt x="386" y="660"/>
                    </a:lnTo>
                    <a:lnTo>
                      <a:pt x="395" y="655"/>
                    </a:lnTo>
                    <a:lnTo>
                      <a:pt x="437" y="635"/>
                    </a:lnTo>
                    <a:lnTo>
                      <a:pt x="442" y="626"/>
                    </a:lnTo>
                    <a:lnTo>
                      <a:pt x="442" y="619"/>
                    </a:lnTo>
                    <a:lnTo>
                      <a:pt x="442" y="613"/>
                    </a:lnTo>
                    <a:lnTo>
                      <a:pt x="438" y="604"/>
                    </a:lnTo>
                    <a:lnTo>
                      <a:pt x="417" y="577"/>
                    </a:lnTo>
                    <a:lnTo>
                      <a:pt x="400" y="543"/>
                    </a:lnTo>
                    <a:lnTo>
                      <a:pt x="391" y="511"/>
                    </a:lnTo>
                    <a:lnTo>
                      <a:pt x="384" y="474"/>
                    </a:lnTo>
                    <a:lnTo>
                      <a:pt x="368" y="465"/>
                    </a:lnTo>
                    <a:lnTo>
                      <a:pt x="354" y="455"/>
                    </a:lnTo>
                    <a:lnTo>
                      <a:pt x="339" y="444"/>
                    </a:lnTo>
                    <a:lnTo>
                      <a:pt x="326" y="433"/>
                    </a:lnTo>
                    <a:lnTo>
                      <a:pt x="317" y="422"/>
                    </a:lnTo>
                    <a:lnTo>
                      <a:pt x="312" y="411"/>
                    </a:lnTo>
                    <a:lnTo>
                      <a:pt x="308" y="402"/>
                    </a:lnTo>
                    <a:lnTo>
                      <a:pt x="307" y="391"/>
                    </a:lnTo>
                    <a:lnTo>
                      <a:pt x="285" y="363"/>
                    </a:lnTo>
                    <a:lnTo>
                      <a:pt x="290" y="339"/>
                    </a:lnTo>
                    <a:lnTo>
                      <a:pt x="301" y="314"/>
                    </a:lnTo>
                    <a:lnTo>
                      <a:pt x="308" y="289"/>
                    </a:lnTo>
                    <a:lnTo>
                      <a:pt x="308" y="267"/>
                    </a:lnTo>
                    <a:lnTo>
                      <a:pt x="298" y="278"/>
                    </a:lnTo>
                    <a:lnTo>
                      <a:pt x="287" y="294"/>
                    </a:lnTo>
                    <a:lnTo>
                      <a:pt x="280" y="307"/>
                    </a:lnTo>
                    <a:lnTo>
                      <a:pt x="272" y="314"/>
                    </a:lnTo>
                    <a:lnTo>
                      <a:pt x="269" y="283"/>
                    </a:lnTo>
                    <a:lnTo>
                      <a:pt x="271" y="254"/>
                    </a:lnTo>
                    <a:lnTo>
                      <a:pt x="272" y="224"/>
                    </a:lnTo>
                    <a:lnTo>
                      <a:pt x="272" y="195"/>
                    </a:lnTo>
                    <a:lnTo>
                      <a:pt x="280" y="177"/>
                    </a:lnTo>
                    <a:lnTo>
                      <a:pt x="280" y="164"/>
                    </a:lnTo>
                    <a:lnTo>
                      <a:pt x="280" y="146"/>
                    </a:lnTo>
                    <a:lnTo>
                      <a:pt x="281" y="133"/>
                    </a:lnTo>
                    <a:lnTo>
                      <a:pt x="281" y="123"/>
                    </a:lnTo>
                    <a:lnTo>
                      <a:pt x="285" y="113"/>
                    </a:lnTo>
                    <a:lnTo>
                      <a:pt x="290" y="104"/>
                    </a:lnTo>
                    <a:lnTo>
                      <a:pt x="296" y="97"/>
                    </a:lnTo>
                    <a:lnTo>
                      <a:pt x="298" y="94"/>
                    </a:lnTo>
                    <a:lnTo>
                      <a:pt x="301" y="92"/>
                    </a:lnTo>
                    <a:lnTo>
                      <a:pt x="303" y="86"/>
                    </a:lnTo>
                    <a:lnTo>
                      <a:pt x="307" y="83"/>
                    </a:lnTo>
                    <a:lnTo>
                      <a:pt x="308" y="83"/>
                    </a:lnTo>
                    <a:lnTo>
                      <a:pt x="317" y="79"/>
                    </a:lnTo>
                    <a:lnTo>
                      <a:pt x="323" y="77"/>
                    </a:lnTo>
                    <a:lnTo>
                      <a:pt x="328" y="77"/>
                    </a:lnTo>
                    <a:lnTo>
                      <a:pt x="334" y="74"/>
                    </a:lnTo>
                    <a:lnTo>
                      <a:pt x="337" y="74"/>
                    </a:lnTo>
                    <a:lnTo>
                      <a:pt x="339" y="72"/>
                    </a:lnTo>
                    <a:lnTo>
                      <a:pt x="345" y="67"/>
                    </a:lnTo>
                    <a:lnTo>
                      <a:pt x="345" y="63"/>
                    </a:lnTo>
                    <a:lnTo>
                      <a:pt x="337" y="50"/>
                    </a:lnTo>
                    <a:lnTo>
                      <a:pt x="337" y="47"/>
                    </a:lnTo>
                    <a:lnTo>
                      <a:pt x="337" y="43"/>
                    </a:lnTo>
                    <a:lnTo>
                      <a:pt x="337" y="41"/>
                    </a:lnTo>
                    <a:lnTo>
                      <a:pt x="334" y="41"/>
                    </a:lnTo>
                    <a:lnTo>
                      <a:pt x="334" y="38"/>
                    </a:lnTo>
                    <a:lnTo>
                      <a:pt x="328" y="30"/>
                    </a:lnTo>
                    <a:lnTo>
                      <a:pt x="321" y="21"/>
                    </a:lnTo>
                    <a:lnTo>
                      <a:pt x="317" y="11"/>
                    </a:lnTo>
                    <a:lnTo>
                      <a:pt x="316" y="0"/>
                    </a:lnTo>
                    <a:lnTo>
                      <a:pt x="249" y="41"/>
                    </a:lnTo>
                    <a:lnTo>
                      <a:pt x="188" y="94"/>
                    </a:lnTo>
                    <a:lnTo>
                      <a:pt x="133" y="151"/>
                    </a:lnTo>
                    <a:lnTo>
                      <a:pt x="88" y="218"/>
                    </a:lnTo>
                    <a:lnTo>
                      <a:pt x="50" y="289"/>
                    </a:lnTo>
                    <a:lnTo>
                      <a:pt x="21" y="366"/>
                    </a:lnTo>
                    <a:lnTo>
                      <a:pt x="5" y="446"/>
                    </a:lnTo>
                    <a:lnTo>
                      <a:pt x="0" y="530"/>
                    </a:lnTo>
                    <a:lnTo>
                      <a:pt x="5" y="608"/>
                    </a:lnTo>
                    <a:lnTo>
                      <a:pt x="20" y="680"/>
                    </a:lnTo>
                    <a:lnTo>
                      <a:pt x="45" y="751"/>
                    </a:lnTo>
                    <a:lnTo>
                      <a:pt x="74" y="819"/>
                    </a:lnTo>
                    <a:lnTo>
                      <a:pt x="114" y="879"/>
                    </a:lnTo>
                    <a:lnTo>
                      <a:pt x="160" y="938"/>
                    </a:lnTo>
                    <a:lnTo>
                      <a:pt x="215" y="987"/>
                    </a:lnTo>
                    <a:lnTo>
                      <a:pt x="272" y="1032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93" name="Shape 93"/>
              <p:cNvSpPr/>
              <p:nvPr/>
            </p:nvSpPr>
            <p:spPr>
              <a:xfrm>
                <a:off x="601662" y="3694112"/>
                <a:ext cx="1308100" cy="1909762"/>
              </a:xfrm>
              <a:custGeom>
                <a:pathLst>
                  <a:path extrusionOk="0" h="1203" w="824">
                    <a:moveTo>
                      <a:pt x="803" y="736"/>
                    </a:moveTo>
                    <a:lnTo>
                      <a:pt x="807" y="724"/>
                    </a:lnTo>
                    <a:lnTo>
                      <a:pt x="808" y="713"/>
                    </a:lnTo>
                    <a:lnTo>
                      <a:pt x="812" y="702"/>
                    </a:lnTo>
                    <a:lnTo>
                      <a:pt x="814" y="691"/>
                    </a:lnTo>
                    <a:lnTo>
                      <a:pt x="803" y="691"/>
                    </a:lnTo>
                    <a:lnTo>
                      <a:pt x="796" y="688"/>
                    </a:lnTo>
                    <a:lnTo>
                      <a:pt x="783" y="686"/>
                    </a:lnTo>
                    <a:lnTo>
                      <a:pt x="776" y="680"/>
                    </a:lnTo>
                    <a:lnTo>
                      <a:pt x="770" y="675"/>
                    </a:lnTo>
                    <a:lnTo>
                      <a:pt x="767" y="666"/>
                    </a:lnTo>
                    <a:lnTo>
                      <a:pt x="761" y="661"/>
                    </a:lnTo>
                    <a:lnTo>
                      <a:pt x="760" y="655"/>
                    </a:lnTo>
                    <a:lnTo>
                      <a:pt x="756" y="641"/>
                    </a:lnTo>
                    <a:lnTo>
                      <a:pt x="756" y="624"/>
                    </a:lnTo>
                    <a:lnTo>
                      <a:pt x="760" y="610"/>
                    </a:lnTo>
                    <a:lnTo>
                      <a:pt x="767" y="599"/>
                    </a:lnTo>
                    <a:lnTo>
                      <a:pt x="781" y="597"/>
                    </a:lnTo>
                    <a:lnTo>
                      <a:pt x="792" y="599"/>
                    </a:lnTo>
                    <a:lnTo>
                      <a:pt x="803" y="608"/>
                    </a:lnTo>
                    <a:lnTo>
                      <a:pt x="812" y="615"/>
                    </a:lnTo>
                    <a:lnTo>
                      <a:pt x="819" y="628"/>
                    </a:lnTo>
                    <a:lnTo>
                      <a:pt x="823" y="619"/>
                    </a:lnTo>
                    <a:lnTo>
                      <a:pt x="823" y="610"/>
                    </a:lnTo>
                    <a:lnTo>
                      <a:pt x="823" y="605"/>
                    </a:lnTo>
                    <a:lnTo>
                      <a:pt x="823" y="597"/>
                    </a:lnTo>
                    <a:lnTo>
                      <a:pt x="819" y="549"/>
                    </a:lnTo>
                    <a:lnTo>
                      <a:pt x="814" y="502"/>
                    </a:lnTo>
                    <a:lnTo>
                      <a:pt x="807" y="455"/>
                    </a:lnTo>
                    <a:lnTo>
                      <a:pt x="792" y="411"/>
                    </a:lnTo>
                    <a:lnTo>
                      <a:pt x="776" y="366"/>
                    </a:lnTo>
                    <a:lnTo>
                      <a:pt x="756" y="325"/>
                    </a:lnTo>
                    <a:lnTo>
                      <a:pt x="734" y="285"/>
                    </a:lnTo>
                    <a:lnTo>
                      <a:pt x="709" y="247"/>
                    </a:lnTo>
                    <a:lnTo>
                      <a:pt x="705" y="247"/>
                    </a:lnTo>
                    <a:lnTo>
                      <a:pt x="702" y="244"/>
                    </a:lnTo>
                    <a:lnTo>
                      <a:pt x="698" y="244"/>
                    </a:lnTo>
                    <a:lnTo>
                      <a:pt x="693" y="242"/>
                    </a:lnTo>
                    <a:lnTo>
                      <a:pt x="677" y="253"/>
                    </a:lnTo>
                    <a:lnTo>
                      <a:pt x="668" y="254"/>
                    </a:lnTo>
                    <a:lnTo>
                      <a:pt x="660" y="258"/>
                    </a:lnTo>
                    <a:lnTo>
                      <a:pt x="651" y="262"/>
                    </a:lnTo>
                    <a:lnTo>
                      <a:pt x="642" y="264"/>
                    </a:lnTo>
                    <a:lnTo>
                      <a:pt x="631" y="267"/>
                    </a:lnTo>
                    <a:lnTo>
                      <a:pt x="619" y="273"/>
                    </a:lnTo>
                    <a:lnTo>
                      <a:pt x="606" y="278"/>
                    </a:lnTo>
                    <a:lnTo>
                      <a:pt x="594" y="283"/>
                    </a:lnTo>
                    <a:lnTo>
                      <a:pt x="583" y="285"/>
                    </a:lnTo>
                    <a:lnTo>
                      <a:pt x="574" y="289"/>
                    </a:lnTo>
                    <a:lnTo>
                      <a:pt x="567" y="291"/>
                    </a:lnTo>
                    <a:lnTo>
                      <a:pt x="557" y="289"/>
                    </a:lnTo>
                    <a:lnTo>
                      <a:pt x="554" y="285"/>
                    </a:lnTo>
                    <a:lnTo>
                      <a:pt x="548" y="280"/>
                    </a:lnTo>
                    <a:lnTo>
                      <a:pt x="547" y="278"/>
                    </a:lnTo>
                    <a:lnTo>
                      <a:pt x="543" y="273"/>
                    </a:lnTo>
                    <a:lnTo>
                      <a:pt x="536" y="258"/>
                    </a:lnTo>
                    <a:lnTo>
                      <a:pt x="532" y="244"/>
                    </a:lnTo>
                    <a:lnTo>
                      <a:pt x="532" y="231"/>
                    </a:lnTo>
                    <a:lnTo>
                      <a:pt x="530" y="217"/>
                    </a:lnTo>
                    <a:lnTo>
                      <a:pt x="532" y="202"/>
                    </a:lnTo>
                    <a:lnTo>
                      <a:pt x="541" y="190"/>
                    </a:lnTo>
                    <a:lnTo>
                      <a:pt x="552" y="177"/>
                    </a:lnTo>
                    <a:lnTo>
                      <a:pt x="563" y="170"/>
                    </a:lnTo>
                    <a:lnTo>
                      <a:pt x="574" y="159"/>
                    </a:lnTo>
                    <a:lnTo>
                      <a:pt x="583" y="146"/>
                    </a:lnTo>
                    <a:lnTo>
                      <a:pt x="588" y="134"/>
                    </a:lnTo>
                    <a:lnTo>
                      <a:pt x="588" y="119"/>
                    </a:lnTo>
                    <a:lnTo>
                      <a:pt x="568" y="105"/>
                    </a:lnTo>
                    <a:lnTo>
                      <a:pt x="552" y="92"/>
                    </a:lnTo>
                    <a:lnTo>
                      <a:pt x="532" y="81"/>
                    </a:lnTo>
                    <a:lnTo>
                      <a:pt x="512" y="70"/>
                    </a:lnTo>
                    <a:lnTo>
                      <a:pt x="491" y="58"/>
                    </a:lnTo>
                    <a:lnTo>
                      <a:pt x="471" y="47"/>
                    </a:lnTo>
                    <a:lnTo>
                      <a:pt x="449" y="38"/>
                    </a:lnTo>
                    <a:lnTo>
                      <a:pt x="428" y="31"/>
                    </a:lnTo>
                    <a:lnTo>
                      <a:pt x="442" y="45"/>
                    </a:lnTo>
                    <a:lnTo>
                      <a:pt x="455" y="56"/>
                    </a:lnTo>
                    <a:lnTo>
                      <a:pt x="465" y="63"/>
                    </a:lnTo>
                    <a:lnTo>
                      <a:pt x="484" y="74"/>
                    </a:lnTo>
                    <a:lnTo>
                      <a:pt x="485" y="88"/>
                    </a:lnTo>
                    <a:lnTo>
                      <a:pt x="484" y="105"/>
                    </a:lnTo>
                    <a:lnTo>
                      <a:pt x="478" y="123"/>
                    </a:lnTo>
                    <a:lnTo>
                      <a:pt x="478" y="135"/>
                    </a:lnTo>
                    <a:lnTo>
                      <a:pt x="484" y="150"/>
                    </a:lnTo>
                    <a:lnTo>
                      <a:pt x="484" y="155"/>
                    </a:lnTo>
                    <a:lnTo>
                      <a:pt x="480" y="161"/>
                    </a:lnTo>
                    <a:lnTo>
                      <a:pt x="474" y="166"/>
                    </a:lnTo>
                    <a:lnTo>
                      <a:pt x="469" y="170"/>
                    </a:lnTo>
                    <a:lnTo>
                      <a:pt x="465" y="175"/>
                    </a:lnTo>
                    <a:lnTo>
                      <a:pt x="465" y="180"/>
                    </a:lnTo>
                    <a:lnTo>
                      <a:pt x="465" y="190"/>
                    </a:lnTo>
                    <a:lnTo>
                      <a:pt x="464" y="195"/>
                    </a:lnTo>
                    <a:lnTo>
                      <a:pt x="460" y="197"/>
                    </a:lnTo>
                    <a:lnTo>
                      <a:pt x="458" y="200"/>
                    </a:lnTo>
                    <a:lnTo>
                      <a:pt x="455" y="200"/>
                    </a:lnTo>
                    <a:lnTo>
                      <a:pt x="453" y="200"/>
                    </a:lnTo>
                    <a:lnTo>
                      <a:pt x="447" y="197"/>
                    </a:lnTo>
                    <a:lnTo>
                      <a:pt x="442" y="200"/>
                    </a:lnTo>
                    <a:lnTo>
                      <a:pt x="433" y="202"/>
                    </a:lnTo>
                    <a:lnTo>
                      <a:pt x="428" y="202"/>
                    </a:lnTo>
                    <a:lnTo>
                      <a:pt x="424" y="200"/>
                    </a:lnTo>
                    <a:lnTo>
                      <a:pt x="424" y="197"/>
                    </a:lnTo>
                    <a:lnTo>
                      <a:pt x="422" y="195"/>
                    </a:lnTo>
                    <a:lnTo>
                      <a:pt x="419" y="164"/>
                    </a:lnTo>
                    <a:lnTo>
                      <a:pt x="411" y="159"/>
                    </a:lnTo>
                    <a:lnTo>
                      <a:pt x="406" y="150"/>
                    </a:lnTo>
                    <a:lnTo>
                      <a:pt x="397" y="141"/>
                    </a:lnTo>
                    <a:lnTo>
                      <a:pt x="390" y="134"/>
                    </a:lnTo>
                    <a:lnTo>
                      <a:pt x="386" y="125"/>
                    </a:lnTo>
                    <a:lnTo>
                      <a:pt x="384" y="117"/>
                    </a:lnTo>
                    <a:lnTo>
                      <a:pt x="381" y="108"/>
                    </a:lnTo>
                    <a:lnTo>
                      <a:pt x="384" y="103"/>
                    </a:lnTo>
                    <a:lnTo>
                      <a:pt x="386" y="99"/>
                    </a:lnTo>
                    <a:lnTo>
                      <a:pt x="390" y="99"/>
                    </a:lnTo>
                    <a:lnTo>
                      <a:pt x="390" y="97"/>
                    </a:lnTo>
                    <a:lnTo>
                      <a:pt x="391" y="97"/>
                    </a:lnTo>
                    <a:lnTo>
                      <a:pt x="397" y="103"/>
                    </a:lnTo>
                    <a:lnTo>
                      <a:pt x="406" y="108"/>
                    </a:lnTo>
                    <a:lnTo>
                      <a:pt x="413" y="110"/>
                    </a:lnTo>
                    <a:lnTo>
                      <a:pt x="422" y="110"/>
                    </a:lnTo>
                    <a:lnTo>
                      <a:pt x="424" y="110"/>
                    </a:lnTo>
                    <a:lnTo>
                      <a:pt x="424" y="108"/>
                    </a:lnTo>
                    <a:lnTo>
                      <a:pt x="424" y="72"/>
                    </a:lnTo>
                    <a:lnTo>
                      <a:pt x="411" y="56"/>
                    </a:lnTo>
                    <a:lnTo>
                      <a:pt x="395" y="42"/>
                    </a:lnTo>
                    <a:lnTo>
                      <a:pt x="377" y="27"/>
                    </a:lnTo>
                    <a:lnTo>
                      <a:pt x="364" y="9"/>
                    </a:lnTo>
                    <a:lnTo>
                      <a:pt x="350" y="5"/>
                    </a:lnTo>
                    <a:lnTo>
                      <a:pt x="339" y="2"/>
                    </a:lnTo>
                    <a:lnTo>
                      <a:pt x="325" y="0"/>
                    </a:lnTo>
                    <a:lnTo>
                      <a:pt x="312" y="0"/>
                    </a:lnTo>
                    <a:lnTo>
                      <a:pt x="308" y="0"/>
                    </a:lnTo>
                    <a:lnTo>
                      <a:pt x="308" y="2"/>
                    </a:lnTo>
                    <a:lnTo>
                      <a:pt x="308" y="5"/>
                    </a:lnTo>
                    <a:lnTo>
                      <a:pt x="307" y="9"/>
                    </a:lnTo>
                    <a:lnTo>
                      <a:pt x="289" y="14"/>
                    </a:lnTo>
                    <a:lnTo>
                      <a:pt x="281" y="27"/>
                    </a:lnTo>
                    <a:lnTo>
                      <a:pt x="276" y="42"/>
                    </a:lnTo>
                    <a:lnTo>
                      <a:pt x="265" y="56"/>
                    </a:lnTo>
                    <a:lnTo>
                      <a:pt x="260" y="56"/>
                    </a:lnTo>
                    <a:lnTo>
                      <a:pt x="256" y="56"/>
                    </a:lnTo>
                    <a:lnTo>
                      <a:pt x="251" y="56"/>
                    </a:lnTo>
                    <a:lnTo>
                      <a:pt x="249" y="58"/>
                    </a:lnTo>
                    <a:lnTo>
                      <a:pt x="240" y="72"/>
                    </a:lnTo>
                    <a:lnTo>
                      <a:pt x="231" y="87"/>
                    </a:lnTo>
                    <a:lnTo>
                      <a:pt x="224" y="99"/>
                    </a:lnTo>
                    <a:lnTo>
                      <a:pt x="213" y="110"/>
                    </a:lnTo>
                    <a:lnTo>
                      <a:pt x="209" y="110"/>
                    </a:lnTo>
                    <a:lnTo>
                      <a:pt x="209" y="114"/>
                    </a:lnTo>
                    <a:lnTo>
                      <a:pt x="184" y="139"/>
                    </a:lnTo>
                    <a:lnTo>
                      <a:pt x="184" y="141"/>
                    </a:lnTo>
                    <a:lnTo>
                      <a:pt x="195" y="146"/>
                    </a:lnTo>
                    <a:lnTo>
                      <a:pt x="209" y="150"/>
                    </a:lnTo>
                    <a:lnTo>
                      <a:pt x="224" y="153"/>
                    </a:lnTo>
                    <a:lnTo>
                      <a:pt x="234" y="153"/>
                    </a:lnTo>
                    <a:lnTo>
                      <a:pt x="236" y="155"/>
                    </a:lnTo>
                    <a:lnTo>
                      <a:pt x="240" y="155"/>
                    </a:lnTo>
                    <a:lnTo>
                      <a:pt x="240" y="159"/>
                    </a:lnTo>
                    <a:lnTo>
                      <a:pt x="242" y="161"/>
                    </a:lnTo>
                    <a:lnTo>
                      <a:pt x="240" y="164"/>
                    </a:lnTo>
                    <a:lnTo>
                      <a:pt x="234" y="166"/>
                    </a:lnTo>
                    <a:lnTo>
                      <a:pt x="231" y="170"/>
                    </a:lnTo>
                    <a:lnTo>
                      <a:pt x="225" y="171"/>
                    </a:lnTo>
                    <a:lnTo>
                      <a:pt x="220" y="180"/>
                    </a:lnTo>
                    <a:lnTo>
                      <a:pt x="215" y="195"/>
                    </a:lnTo>
                    <a:lnTo>
                      <a:pt x="209" y="208"/>
                    </a:lnTo>
                    <a:lnTo>
                      <a:pt x="209" y="222"/>
                    </a:lnTo>
                    <a:lnTo>
                      <a:pt x="213" y="227"/>
                    </a:lnTo>
                    <a:lnTo>
                      <a:pt x="215" y="227"/>
                    </a:lnTo>
                    <a:lnTo>
                      <a:pt x="213" y="231"/>
                    </a:lnTo>
                    <a:lnTo>
                      <a:pt x="209" y="238"/>
                    </a:lnTo>
                    <a:lnTo>
                      <a:pt x="213" y="242"/>
                    </a:lnTo>
                    <a:lnTo>
                      <a:pt x="215" y="244"/>
                    </a:lnTo>
                    <a:lnTo>
                      <a:pt x="231" y="233"/>
                    </a:lnTo>
                    <a:lnTo>
                      <a:pt x="260" y="231"/>
                    </a:lnTo>
                    <a:lnTo>
                      <a:pt x="260" y="227"/>
                    </a:lnTo>
                    <a:lnTo>
                      <a:pt x="262" y="226"/>
                    </a:lnTo>
                    <a:lnTo>
                      <a:pt x="265" y="226"/>
                    </a:lnTo>
                    <a:lnTo>
                      <a:pt x="267" y="222"/>
                    </a:lnTo>
                    <a:lnTo>
                      <a:pt x="267" y="200"/>
                    </a:lnTo>
                    <a:lnTo>
                      <a:pt x="289" y="155"/>
                    </a:lnTo>
                    <a:lnTo>
                      <a:pt x="292" y="155"/>
                    </a:lnTo>
                    <a:lnTo>
                      <a:pt x="303" y="170"/>
                    </a:lnTo>
                    <a:lnTo>
                      <a:pt x="312" y="180"/>
                    </a:lnTo>
                    <a:lnTo>
                      <a:pt x="323" y="195"/>
                    </a:lnTo>
                    <a:lnTo>
                      <a:pt x="336" y="206"/>
                    </a:lnTo>
                    <a:lnTo>
                      <a:pt x="343" y="211"/>
                    </a:lnTo>
                    <a:lnTo>
                      <a:pt x="345" y="217"/>
                    </a:lnTo>
                    <a:lnTo>
                      <a:pt x="350" y="226"/>
                    </a:lnTo>
                    <a:lnTo>
                      <a:pt x="354" y="231"/>
                    </a:lnTo>
                    <a:lnTo>
                      <a:pt x="354" y="244"/>
                    </a:lnTo>
                    <a:lnTo>
                      <a:pt x="354" y="258"/>
                    </a:lnTo>
                    <a:lnTo>
                      <a:pt x="359" y="273"/>
                    </a:lnTo>
                    <a:lnTo>
                      <a:pt x="364" y="283"/>
                    </a:lnTo>
                    <a:lnTo>
                      <a:pt x="366" y="285"/>
                    </a:lnTo>
                    <a:lnTo>
                      <a:pt x="370" y="289"/>
                    </a:lnTo>
                    <a:lnTo>
                      <a:pt x="372" y="291"/>
                    </a:lnTo>
                    <a:lnTo>
                      <a:pt x="375" y="294"/>
                    </a:lnTo>
                    <a:lnTo>
                      <a:pt x="375" y="298"/>
                    </a:lnTo>
                    <a:lnTo>
                      <a:pt x="372" y="300"/>
                    </a:lnTo>
                    <a:lnTo>
                      <a:pt x="372" y="305"/>
                    </a:lnTo>
                    <a:lnTo>
                      <a:pt x="370" y="309"/>
                    </a:lnTo>
                    <a:lnTo>
                      <a:pt x="359" y="305"/>
                    </a:lnTo>
                    <a:lnTo>
                      <a:pt x="348" y="294"/>
                    </a:lnTo>
                    <a:lnTo>
                      <a:pt x="336" y="285"/>
                    </a:lnTo>
                    <a:lnTo>
                      <a:pt x="323" y="283"/>
                    </a:lnTo>
                    <a:lnTo>
                      <a:pt x="314" y="289"/>
                    </a:lnTo>
                    <a:lnTo>
                      <a:pt x="308" y="294"/>
                    </a:lnTo>
                    <a:lnTo>
                      <a:pt x="299" y="300"/>
                    </a:lnTo>
                    <a:lnTo>
                      <a:pt x="296" y="305"/>
                    </a:lnTo>
                    <a:lnTo>
                      <a:pt x="298" y="309"/>
                    </a:lnTo>
                    <a:lnTo>
                      <a:pt x="299" y="310"/>
                    </a:lnTo>
                    <a:lnTo>
                      <a:pt x="299" y="314"/>
                    </a:lnTo>
                    <a:lnTo>
                      <a:pt x="303" y="314"/>
                    </a:lnTo>
                    <a:lnTo>
                      <a:pt x="312" y="314"/>
                    </a:lnTo>
                    <a:lnTo>
                      <a:pt x="317" y="316"/>
                    </a:lnTo>
                    <a:lnTo>
                      <a:pt x="319" y="321"/>
                    </a:lnTo>
                    <a:lnTo>
                      <a:pt x="323" y="330"/>
                    </a:lnTo>
                    <a:lnTo>
                      <a:pt x="319" y="334"/>
                    </a:lnTo>
                    <a:lnTo>
                      <a:pt x="317" y="339"/>
                    </a:lnTo>
                    <a:lnTo>
                      <a:pt x="260" y="327"/>
                    </a:lnTo>
                    <a:lnTo>
                      <a:pt x="260" y="334"/>
                    </a:lnTo>
                    <a:lnTo>
                      <a:pt x="260" y="339"/>
                    </a:lnTo>
                    <a:lnTo>
                      <a:pt x="260" y="345"/>
                    </a:lnTo>
                    <a:lnTo>
                      <a:pt x="256" y="347"/>
                    </a:lnTo>
                    <a:lnTo>
                      <a:pt x="251" y="356"/>
                    </a:lnTo>
                    <a:lnTo>
                      <a:pt x="249" y="357"/>
                    </a:lnTo>
                    <a:lnTo>
                      <a:pt x="242" y="366"/>
                    </a:lnTo>
                    <a:lnTo>
                      <a:pt x="225" y="393"/>
                    </a:lnTo>
                    <a:lnTo>
                      <a:pt x="189" y="411"/>
                    </a:lnTo>
                    <a:lnTo>
                      <a:pt x="188" y="413"/>
                    </a:lnTo>
                    <a:lnTo>
                      <a:pt x="184" y="419"/>
                    </a:lnTo>
                    <a:lnTo>
                      <a:pt x="184" y="424"/>
                    </a:lnTo>
                    <a:lnTo>
                      <a:pt x="184" y="430"/>
                    </a:lnTo>
                    <a:lnTo>
                      <a:pt x="184" y="439"/>
                    </a:lnTo>
                    <a:lnTo>
                      <a:pt x="184" y="453"/>
                    </a:lnTo>
                    <a:lnTo>
                      <a:pt x="184" y="469"/>
                    </a:lnTo>
                    <a:lnTo>
                      <a:pt x="184" y="478"/>
                    </a:lnTo>
                    <a:lnTo>
                      <a:pt x="173" y="478"/>
                    </a:lnTo>
                    <a:lnTo>
                      <a:pt x="164" y="475"/>
                    </a:lnTo>
                    <a:lnTo>
                      <a:pt x="157" y="469"/>
                    </a:lnTo>
                    <a:lnTo>
                      <a:pt x="151" y="464"/>
                    </a:lnTo>
                    <a:lnTo>
                      <a:pt x="151" y="449"/>
                    </a:lnTo>
                    <a:lnTo>
                      <a:pt x="148" y="435"/>
                    </a:lnTo>
                    <a:lnTo>
                      <a:pt x="141" y="424"/>
                    </a:lnTo>
                    <a:lnTo>
                      <a:pt x="130" y="413"/>
                    </a:lnTo>
                    <a:lnTo>
                      <a:pt x="117" y="417"/>
                    </a:lnTo>
                    <a:lnTo>
                      <a:pt x="110" y="417"/>
                    </a:lnTo>
                    <a:lnTo>
                      <a:pt x="101" y="413"/>
                    </a:lnTo>
                    <a:lnTo>
                      <a:pt x="94" y="408"/>
                    </a:lnTo>
                    <a:lnTo>
                      <a:pt x="83" y="402"/>
                    </a:lnTo>
                    <a:lnTo>
                      <a:pt x="72" y="397"/>
                    </a:lnTo>
                    <a:lnTo>
                      <a:pt x="59" y="393"/>
                    </a:lnTo>
                    <a:lnTo>
                      <a:pt x="49" y="392"/>
                    </a:lnTo>
                    <a:lnTo>
                      <a:pt x="38" y="402"/>
                    </a:lnTo>
                    <a:lnTo>
                      <a:pt x="21" y="424"/>
                    </a:lnTo>
                    <a:lnTo>
                      <a:pt x="5" y="448"/>
                    </a:lnTo>
                    <a:lnTo>
                      <a:pt x="0" y="455"/>
                    </a:lnTo>
                    <a:lnTo>
                      <a:pt x="21" y="475"/>
                    </a:lnTo>
                    <a:lnTo>
                      <a:pt x="25" y="516"/>
                    </a:lnTo>
                    <a:lnTo>
                      <a:pt x="29" y="516"/>
                    </a:lnTo>
                    <a:lnTo>
                      <a:pt x="38" y="513"/>
                    </a:lnTo>
                    <a:lnTo>
                      <a:pt x="43" y="511"/>
                    </a:lnTo>
                    <a:lnTo>
                      <a:pt x="49" y="505"/>
                    </a:lnTo>
                    <a:lnTo>
                      <a:pt x="54" y="496"/>
                    </a:lnTo>
                    <a:lnTo>
                      <a:pt x="58" y="491"/>
                    </a:lnTo>
                    <a:lnTo>
                      <a:pt x="63" y="485"/>
                    </a:lnTo>
                    <a:lnTo>
                      <a:pt x="72" y="480"/>
                    </a:lnTo>
                    <a:lnTo>
                      <a:pt x="74" y="480"/>
                    </a:lnTo>
                    <a:lnTo>
                      <a:pt x="74" y="484"/>
                    </a:lnTo>
                    <a:lnTo>
                      <a:pt x="74" y="485"/>
                    </a:lnTo>
                    <a:lnTo>
                      <a:pt x="63" y="538"/>
                    </a:lnTo>
                    <a:lnTo>
                      <a:pt x="79" y="556"/>
                    </a:lnTo>
                    <a:lnTo>
                      <a:pt x="77" y="567"/>
                    </a:lnTo>
                    <a:lnTo>
                      <a:pt x="68" y="574"/>
                    </a:lnTo>
                    <a:lnTo>
                      <a:pt x="59" y="583"/>
                    </a:lnTo>
                    <a:lnTo>
                      <a:pt x="54" y="597"/>
                    </a:lnTo>
                    <a:lnTo>
                      <a:pt x="54" y="608"/>
                    </a:lnTo>
                    <a:lnTo>
                      <a:pt x="63" y="619"/>
                    </a:lnTo>
                    <a:lnTo>
                      <a:pt x="74" y="630"/>
                    </a:lnTo>
                    <a:lnTo>
                      <a:pt x="88" y="641"/>
                    </a:lnTo>
                    <a:lnTo>
                      <a:pt x="101" y="646"/>
                    </a:lnTo>
                    <a:lnTo>
                      <a:pt x="114" y="646"/>
                    </a:lnTo>
                    <a:lnTo>
                      <a:pt x="124" y="644"/>
                    </a:lnTo>
                    <a:lnTo>
                      <a:pt x="132" y="641"/>
                    </a:lnTo>
                    <a:lnTo>
                      <a:pt x="141" y="635"/>
                    </a:lnTo>
                    <a:lnTo>
                      <a:pt x="148" y="635"/>
                    </a:lnTo>
                    <a:lnTo>
                      <a:pt x="153" y="639"/>
                    </a:lnTo>
                    <a:lnTo>
                      <a:pt x="160" y="641"/>
                    </a:lnTo>
                    <a:lnTo>
                      <a:pt x="168" y="644"/>
                    </a:lnTo>
                    <a:lnTo>
                      <a:pt x="184" y="652"/>
                    </a:lnTo>
                    <a:lnTo>
                      <a:pt x="195" y="661"/>
                    </a:lnTo>
                    <a:lnTo>
                      <a:pt x="209" y="670"/>
                    </a:lnTo>
                    <a:lnTo>
                      <a:pt x="220" y="677"/>
                    </a:lnTo>
                    <a:lnTo>
                      <a:pt x="225" y="691"/>
                    </a:lnTo>
                    <a:lnTo>
                      <a:pt x="229" y="706"/>
                    </a:lnTo>
                    <a:lnTo>
                      <a:pt x="231" y="722"/>
                    </a:lnTo>
                    <a:lnTo>
                      <a:pt x="234" y="738"/>
                    </a:lnTo>
                    <a:lnTo>
                      <a:pt x="249" y="744"/>
                    </a:lnTo>
                    <a:lnTo>
                      <a:pt x="262" y="749"/>
                    </a:lnTo>
                    <a:lnTo>
                      <a:pt x="276" y="758"/>
                    </a:lnTo>
                    <a:lnTo>
                      <a:pt x="287" y="772"/>
                    </a:lnTo>
                    <a:lnTo>
                      <a:pt x="298" y="800"/>
                    </a:lnTo>
                    <a:lnTo>
                      <a:pt x="308" y="830"/>
                    </a:lnTo>
                    <a:lnTo>
                      <a:pt x="319" y="861"/>
                    </a:lnTo>
                    <a:lnTo>
                      <a:pt x="334" y="886"/>
                    </a:lnTo>
                    <a:lnTo>
                      <a:pt x="350" y="904"/>
                    </a:lnTo>
                    <a:lnTo>
                      <a:pt x="366" y="924"/>
                    </a:lnTo>
                    <a:lnTo>
                      <a:pt x="381" y="944"/>
                    </a:lnTo>
                    <a:lnTo>
                      <a:pt x="395" y="966"/>
                    </a:lnTo>
                    <a:lnTo>
                      <a:pt x="397" y="980"/>
                    </a:lnTo>
                    <a:lnTo>
                      <a:pt x="397" y="993"/>
                    </a:lnTo>
                    <a:lnTo>
                      <a:pt x="391" y="1007"/>
                    </a:lnTo>
                    <a:lnTo>
                      <a:pt x="381" y="1018"/>
                    </a:lnTo>
                    <a:lnTo>
                      <a:pt x="364" y="1022"/>
                    </a:lnTo>
                    <a:lnTo>
                      <a:pt x="348" y="1027"/>
                    </a:lnTo>
                    <a:lnTo>
                      <a:pt x="334" y="1032"/>
                    </a:lnTo>
                    <a:lnTo>
                      <a:pt x="319" y="1038"/>
                    </a:lnTo>
                    <a:lnTo>
                      <a:pt x="307" y="1043"/>
                    </a:lnTo>
                    <a:lnTo>
                      <a:pt x="292" y="1052"/>
                    </a:lnTo>
                    <a:lnTo>
                      <a:pt x="278" y="1063"/>
                    </a:lnTo>
                    <a:lnTo>
                      <a:pt x="262" y="1074"/>
                    </a:lnTo>
                    <a:lnTo>
                      <a:pt x="249" y="1083"/>
                    </a:lnTo>
                    <a:lnTo>
                      <a:pt x="231" y="1090"/>
                    </a:lnTo>
                    <a:lnTo>
                      <a:pt x="215" y="1094"/>
                    </a:lnTo>
                    <a:lnTo>
                      <a:pt x="198" y="1099"/>
                    </a:lnTo>
                    <a:lnTo>
                      <a:pt x="182" y="1105"/>
                    </a:lnTo>
                    <a:lnTo>
                      <a:pt x="164" y="1110"/>
                    </a:lnTo>
                    <a:lnTo>
                      <a:pt x="151" y="1119"/>
                    </a:lnTo>
                    <a:lnTo>
                      <a:pt x="141" y="1132"/>
                    </a:lnTo>
                    <a:lnTo>
                      <a:pt x="124" y="1146"/>
                    </a:lnTo>
                    <a:lnTo>
                      <a:pt x="106" y="1160"/>
                    </a:lnTo>
                    <a:lnTo>
                      <a:pt x="88" y="1171"/>
                    </a:lnTo>
                    <a:lnTo>
                      <a:pt x="68" y="1180"/>
                    </a:lnTo>
                    <a:lnTo>
                      <a:pt x="88" y="1186"/>
                    </a:lnTo>
                    <a:lnTo>
                      <a:pt x="106" y="1188"/>
                    </a:lnTo>
                    <a:lnTo>
                      <a:pt x="124" y="1193"/>
                    </a:lnTo>
                    <a:lnTo>
                      <a:pt x="142" y="1197"/>
                    </a:lnTo>
                    <a:lnTo>
                      <a:pt x="162" y="1198"/>
                    </a:lnTo>
                    <a:lnTo>
                      <a:pt x="182" y="1198"/>
                    </a:lnTo>
                    <a:lnTo>
                      <a:pt x="200" y="1202"/>
                    </a:lnTo>
                    <a:lnTo>
                      <a:pt x="220" y="1202"/>
                    </a:lnTo>
                    <a:lnTo>
                      <a:pt x="252" y="1202"/>
                    </a:lnTo>
                    <a:lnTo>
                      <a:pt x="287" y="1198"/>
                    </a:lnTo>
                    <a:lnTo>
                      <a:pt x="319" y="1193"/>
                    </a:lnTo>
                    <a:lnTo>
                      <a:pt x="354" y="1186"/>
                    </a:lnTo>
                    <a:lnTo>
                      <a:pt x="386" y="1177"/>
                    </a:lnTo>
                    <a:lnTo>
                      <a:pt x="417" y="1168"/>
                    </a:lnTo>
                    <a:lnTo>
                      <a:pt x="447" y="1155"/>
                    </a:lnTo>
                    <a:lnTo>
                      <a:pt x="478" y="1141"/>
                    </a:lnTo>
                    <a:lnTo>
                      <a:pt x="505" y="1126"/>
                    </a:lnTo>
                    <a:lnTo>
                      <a:pt x="536" y="1110"/>
                    </a:lnTo>
                    <a:lnTo>
                      <a:pt x="559" y="1094"/>
                    </a:lnTo>
                    <a:lnTo>
                      <a:pt x="588" y="1074"/>
                    </a:lnTo>
                    <a:lnTo>
                      <a:pt x="613" y="1052"/>
                    </a:lnTo>
                    <a:lnTo>
                      <a:pt x="637" y="1029"/>
                    </a:lnTo>
                    <a:lnTo>
                      <a:pt x="660" y="1007"/>
                    </a:lnTo>
                    <a:lnTo>
                      <a:pt x="682" y="982"/>
                    </a:lnTo>
                    <a:lnTo>
                      <a:pt x="666" y="966"/>
                    </a:lnTo>
                    <a:lnTo>
                      <a:pt x="646" y="955"/>
                    </a:lnTo>
                    <a:lnTo>
                      <a:pt x="626" y="940"/>
                    </a:lnTo>
                    <a:lnTo>
                      <a:pt x="610" y="929"/>
                    </a:lnTo>
                    <a:lnTo>
                      <a:pt x="590" y="922"/>
                    </a:lnTo>
                    <a:lnTo>
                      <a:pt x="574" y="917"/>
                    </a:lnTo>
                    <a:lnTo>
                      <a:pt x="557" y="904"/>
                    </a:lnTo>
                    <a:lnTo>
                      <a:pt x="547" y="893"/>
                    </a:lnTo>
                    <a:lnTo>
                      <a:pt x="547" y="892"/>
                    </a:lnTo>
                    <a:lnTo>
                      <a:pt x="547" y="888"/>
                    </a:lnTo>
                    <a:lnTo>
                      <a:pt x="543" y="888"/>
                    </a:lnTo>
                    <a:lnTo>
                      <a:pt x="543" y="886"/>
                    </a:lnTo>
                    <a:lnTo>
                      <a:pt x="543" y="874"/>
                    </a:lnTo>
                    <a:lnTo>
                      <a:pt x="547" y="863"/>
                    </a:lnTo>
                    <a:lnTo>
                      <a:pt x="547" y="855"/>
                    </a:lnTo>
                    <a:lnTo>
                      <a:pt x="548" y="845"/>
                    </a:lnTo>
                    <a:lnTo>
                      <a:pt x="557" y="819"/>
                    </a:lnTo>
                    <a:lnTo>
                      <a:pt x="567" y="791"/>
                    </a:lnTo>
                    <a:lnTo>
                      <a:pt x="579" y="769"/>
                    </a:lnTo>
                    <a:lnTo>
                      <a:pt x="601" y="753"/>
                    </a:lnTo>
                    <a:lnTo>
                      <a:pt x="613" y="749"/>
                    </a:lnTo>
                    <a:lnTo>
                      <a:pt x="624" y="744"/>
                    </a:lnTo>
                    <a:lnTo>
                      <a:pt x="631" y="742"/>
                    </a:lnTo>
                    <a:lnTo>
                      <a:pt x="642" y="738"/>
                    </a:lnTo>
                    <a:lnTo>
                      <a:pt x="655" y="738"/>
                    </a:lnTo>
                    <a:lnTo>
                      <a:pt x="666" y="736"/>
                    </a:lnTo>
                    <a:lnTo>
                      <a:pt x="673" y="729"/>
                    </a:lnTo>
                    <a:lnTo>
                      <a:pt x="684" y="727"/>
                    </a:lnTo>
                    <a:lnTo>
                      <a:pt x="695" y="727"/>
                    </a:lnTo>
                    <a:lnTo>
                      <a:pt x="704" y="722"/>
                    </a:lnTo>
                    <a:lnTo>
                      <a:pt x="715" y="718"/>
                    </a:lnTo>
                    <a:lnTo>
                      <a:pt x="725" y="713"/>
                    </a:lnTo>
                    <a:lnTo>
                      <a:pt x="736" y="711"/>
                    </a:lnTo>
                    <a:lnTo>
                      <a:pt x="749" y="707"/>
                    </a:lnTo>
                    <a:lnTo>
                      <a:pt x="760" y="707"/>
                    </a:lnTo>
                    <a:lnTo>
                      <a:pt x="770" y="711"/>
                    </a:lnTo>
                    <a:lnTo>
                      <a:pt x="776" y="717"/>
                    </a:lnTo>
                    <a:lnTo>
                      <a:pt x="783" y="722"/>
                    </a:lnTo>
                    <a:lnTo>
                      <a:pt x="792" y="729"/>
                    </a:lnTo>
                    <a:lnTo>
                      <a:pt x="803" y="736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94" name="Shape 94"/>
              <p:cNvSpPr/>
              <p:nvPr/>
            </p:nvSpPr>
            <p:spPr>
              <a:xfrm>
                <a:off x="841375" y="4498975"/>
                <a:ext cx="100012" cy="115887"/>
              </a:xfrm>
              <a:custGeom>
                <a:pathLst>
                  <a:path extrusionOk="0" h="73" w="63">
                    <a:moveTo>
                      <a:pt x="42" y="65"/>
                    </a:moveTo>
                    <a:lnTo>
                      <a:pt x="58" y="72"/>
                    </a:lnTo>
                    <a:lnTo>
                      <a:pt x="62" y="72"/>
                    </a:lnTo>
                    <a:lnTo>
                      <a:pt x="62" y="67"/>
                    </a:lnTo>
                    <a:lnTo>
                      <a:pt x="58" y="65"/>
                    </a:lnTo>
                    <a:lnTo>
                      <a:pt x="58" y="62"/>
                    </a:lnTo>
                    <a:lnTo>
                      <a:pt x="44" y="56"/>
                    </a:lnTo>
                    <a:lnTo>
                      <a:pt x="37" y="45"/>
                    </a:lnTo>
                    <a:lnTo>
                      <a:pt x="31" y="34"/>
                    </a:lnTo>
                    <a:lnTo>
                      <a:pt x="26" y="20"/>
                    </a:lnTo>
                    <a:lnTo>
                      <a:pt x="9" y="0"/>
                    </a:lnTo>
                    <a:lnTo>
                      <a:pt x="6" y="4"/>
                    </a:lnTo>
                    <a:lnTo>
                      <a:pt x="2" y="9"/>
                    </a:lnTo>
                    <a:lnTo>
                      <a:pt x="0" y="11"/>
                    </a:lnTo>
                    <a:lnTo>
                      <a:pt x="0" y="18"/>
                    </a:lnTo>
                    <a:lnTo>
                      <a:pt x="0" y="20"/>
                    </a:lnTo>
                    <a:lnTo>
                      <a:pt x="9" y="31"/>
                    </a:lnTo>
                    <a:lnTo>
                      <a:pt x="20" y="45"/>
                    </a:lnTo>
                    <a:lnTo>
                      <a:pt x="31" y="56"/>
                    </a:lnTo>
                    <a:lnTo>
                      <a:pt x="42" y="65"/>
                    </a:lnTo>
                  </a:path>
                </a:pathLst>
              </a:custGeom>
              <a:solidFill>
                <a:schemeClr val="folHlink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93700" lvl="0" marL="457200" marR="0" rtl="0" algn="l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•"/>
              <a:defRPr b="0" i="0" sz="2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Char char="–"/>
              <a:defRPr b="0" i="0" sz="2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175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0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0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0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0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0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0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0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0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0" i="0" sz="1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2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Shape 107"/>
          <p:cNvGrpSpPr/>
          <p:nvPr/>
        </p:nvGrpSpPr>
        <p:grpSpPr>
          <a:xfrm>
            <a:off x="685800" y="88106"/>
            <a:ext cx="8456612" cy="5054203"/>
            <a:chOff x="685800" y="117475"/>
            <a:chExt cx="8456612" cy="6738937"/>
          </a:xfrm>
        </p:grpSpPr>
        <p:sp>
          <p:nvSpPr>
            <p:cNvPr id="108" name="Shape 108"/>
            <p:cNvSpPr txBox="1"/>
            <p:nvPr/>
          </p:nvSpPr>
          <p:spPr>
            <a:xfrm>
              <a:off x="685800" y="6629400"/>
              <a:ext cx="3505200" cy="22701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09" name="Shape 109"/>
            <p:cNvGrpSpPr/>
            <p:nvPr/>
          </p:nvGrpSpPr>
          <p:grpSpPr>
            <a:xfrm>
              <a:off x="4538662" y="6746875"/>
              <a:ext cx="4332287" cy="65087"/>
              <a:chOff x="4538662" y="6746875"/>
              <a:chExt cx="4332287" cy="65087"/>
            </a:xfrm>
          </p:grpSpPr>
          <p:sp>
            <p:nvSpPr>
              <p:cNvPr id="110" name="Shape 110"/>
              <p:cNvSpPr/>
              <p:nvPr/>
            </p:nvSpPr>
            <p:spPr>
              <a:xfrm>
                <a:off x="4538662" y="6746875"/>
                <a:ext cx="66675" cy="65087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11" name="Shape 111"/>
              <p:cNvSpPr/>
              <p:nvPr/>
            </p:nvSpPr>
            <p:spPr>
              <a:xfrm>
                <a:off x="5148262" y="6746875"/>
                <a:ext cx="66675" cy="65087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12" name="Shape 112"/>
              <p:cNvSpPr/>
              <p:nvPr/>
            </p:nvSpPr>
            <p:spPr>
              <a:xfrm>
                <a:off x="5757862" y="6746875"/>
                <a:ext cx="65087" cy="65087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13" name="Shape 113"/>
              <p:cNvSpPr/>
              <p:nvPr/>
            </p:nvSpPr>
            <p:spPr>
              <a:xfrm>
                <a:off x="6367462" y="6746875"/>
                <a:ext cx="65087" cy="65087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14" name="Shape 114"/>
              <p:cNvSpPr/>
              <p:nvPr/>
            </p:nvSpPr>
            <p:spPr>
              <a:xfrm>
                <a:off x="6977062" y="6746875"/>
                <a:ext cx="66675" cy="65087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15" name="Shape 115"/>
              <p:cNvSpPr/>
              <p:nvPr/>
            </p:nvSpPr>
            <p:spPr>
              <a:xfrm>
                <a:off x="7586662" y="6746875"/>
                <a:ext cx="66675" cy="65087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16" name="Shape 116"/>
              <p:cNvSpPr/>
              <p:nvPr/>
            </p:nvSpPr>
            <p:spPr>
              <a:xfrm>
                <a:off x="8196262" y="6746875"/>
                <a:ext cx="66675" cy="65087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17" name="Shape 117"/>
              <p:cNvSpPr/>
              <p:nvPr/>
            </p:nvSpPr>
            <p:spPr>
              <a:xfrm>
                <a:off x="8805862" y="6746875"/>
                <a:ext cx="65087" cy="65087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118" name="Shape 118"/>
            <p:cNvSpPr txBox="1"/>
            <p:nvPr/>
          </p:nvSpPr>
          <p:spPr>
            <a:xfrm>
              <a:off x="762000" y="762000"/>
              <a:ext cx="8380412" cy="76200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9" name="Shape 119"/>
            <p:cNvSpPr/>
            <p:nvPr/>
          </p:nvSpPr>
          <p:spPr>
            <a:xfrm>
              <a:off x="804862" y="117475"/>
              <a:ext cx="66675" cy="66675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0" name="Shape 120"/>
            <p:cNvSpPr/>
            <p:nvPr/>
          </p:nvSpPr>
          <p:spPr>
            <a:xfrm>
              <a:off x="804862" y="347662"/>
              <a:ext cx="66675" cy="65087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1" name="Shape 121"/>
            <p:cNvSpPr/>
            <p:nvPr/>
          </p:nvSpPr>
          <p:spPr>
            <a:xfrm>
              <a:off x="804862" y="574675"/>
              <a:ext cx="66675" cy="65087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22" name="Shape 122"/>
          <p:cNvSpPr txBox="1"/>
          <p:nvPr>
            <p:ph type="title"/>
          </p:nvPr>
        </p:nvSpPr>
        <p:spPr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93700" lvl="0" marL="457200" marR="0" rtl="0" algn="l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•"/>
              <a:defRPr b="0" i="0" sz="2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Char char="–"/>
              <a:defRPr b="0" i="0" sz="2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•"/>
              <a:defRPr b="0" i="0" sz="1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175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175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175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175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  <a:defRPr b="0" i="0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685800" y="57150"/>
            <a:ext cx="7772400" cy="628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685800"/>
            <a:ext cx="7772400" cy="39433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Shape 208"/>
          <p:cNvSpPr txBox="1"/>
          <p:nvPr>
            <p:ph idx="10" type="dt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Shape 209"/>
          <p:cNvSpPr txBox="1"/>
          <p:nvPr>
            <p:ph idx="11" type="ftr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Shape 210"/>
          <p:cNvSpPr txBox="1"/>
          <p:nvPr>
            <p:ph idx="12" type="sldNum"/>
          </p:nvPr>
        </p:nvSpPr>
        <p:spPr>
          <a:xfrm>
            <a:off x="6553200" y="4686300"/>
            <a:ext cx="19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1" name="Shape 211"/>
          <p:cNvCxnSpPr/>
          <p:nvPr/>
        </p:nvCxnSpPr>
        <p:spPr>
          <a:xfrm>
            <a:off x="685800" y="628650"/>
            <a:ext cx="77724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13.png"/><Relationship Id="rId7" Type="http://schemas.openxmlformats.org/officeDocument/2006/relationships/image" Target="../media/image18.png"/><Relationship Id="rId8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jpg"/><Relationship Id="rId4" Type="http://schemas.openxmlformats.org/officeDocument/2006/relationships/image" Target="../media/image30.jpg"/><Relationship Id="rId5" Type="http://schemas.openxmlformats.org/officeDocument/2006/relationships/image" Target="../media/image31.png"/><Relationship Id="rId6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Relationship Id="rId5" Type="http://schemas.openxmlformats.org/officeDocument/2006/relationships/image" Target="../media/image32.png"/><Relationship Id="rId6" Type="http://schemas.openxmlformats.org/officeDocument/2006/relationships/image" Target="../media/image9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5.jpg"/><Relationship Id="rId6" Type="http://schemas.openxmlformats.org/officeDocument/2006/relationships/image" Target="../media/image3.jpg"/><Relationship Id="rId7" Type="http://schemas.openxmlformats.org/officeDocument/2006/relationships/image" Target="../media/image4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4.png"/><Relationship Id="rId4" Type="http://schemas.openxmlformats.org/officeDocument/2006/relationships/image" Target="../media/image5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0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2.png"/><Relationship Id="rId4" Type="http://schemas.openxmlformats.org/officeDocument/2006/relationships/image" Target="../media/image47.png"/><Relationship Id="rId5" Type="http://schemas.openxmlformats.org/officeDocument/2006/relationships/image" Target="../media/image5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3.png"/><Relationship Id="rId4" Type="http://schemas.openxmlformats.org/officeDocument/2006/relationships/image" Target="../media/image6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3.png"/><Relationship Id="rId4" Type="http://schemas.openxmlformats.org/officeDocument/2006/relationships/image" Target="../media/image6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4.png"/><Relationship Id="rId4" Type="http://schemas.openxmlformats.org/officeDocument/2006/relationships/image" Target="../media/image6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://www.robots.ox.ac.uk/~vgg/research/affine/" TargetMode="External"/><Relationship Id="rId4" Type="http://schemas.openxmlformats.org/officeDocument/2006/relationships/image" Target="../media/image72.png"/><Relationship Id="rId5" Type="http://schemas.openxmlformats.org/officeDocument/2006/relationships/image" Target="../media/image7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4.png"/><Relationship Id="rId4" Type="http://schemas.openxmlformats.org/officeDocument/2006/relationships/image" Target="../media/image69.jpg"/><Relationship Id="rId5" Type="http://schemas.openxmlformats.org/officeDocument/2006/relationships/image" Target="../media/image71.png"/><Relationship Id="rId6" Type="http://schemas.openxmlformats.org/officeDocument/2006/relationships/image" Target="../media/image7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8.png"/><Relationship Id="rId4" Type="http://schemas.openxmlformats.org/officeDocument/2006/relationships/image" Target="../media/image66.png"/><Relationship Id="rId5" Type="http://schemas.openxmlformats.org/officeDocument/2006/relationships/image" Target="../media/image80.png"/><Relationship Id="rId6" Type="http://schemas.openxmlformats.org/officeDocument/2006/relationships/image" Target="../media/image7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8.png"/><Relationship Id="rId4" Type="http://schemas.openxmlformats.org/officeDocument/2006/relationships/image" Target="../media/image68.png"/><Relationship Id="rId5" Type="http://schemas.openxmlformats.org/officeDocument/2006/relationships/image" Target="../media/image79.png"/><Relationship Id="rId6" Type="http://schemas.openxmlformats.org/officeDocument/2006/relationships/image" Target="../media/image9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3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82.png"/><Relationship Id="rId7" Type="http://schemas.openxmlformats.org/officeDocument/2006/relationships/image" Target="../media/image85.png"/><Relationship Id="rId8" Type="http://schemas.openxmlformats.org/officeDocument/2006/relationships/image" Target="../media/image7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4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6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4.png"/><Relationship Id="rId4" Type="http://schemas.openxmlformats.org/officeDocument/2006/relationships/image" Target="../media/image8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90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9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9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9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95.png"/></Relationships>
</file>

<file path=ppt/slides/_rels/slide8.xml.rels><?xml version="1.0" encoding="UTF-8" standalone="yes"?><Relationships xmlns="http://schemas.openxmlformats.org/package/2006/relationships"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9" Type="http://schemas.openxmlformats.org/officeDocument/2006/relationships/image" Target="../media/image14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Relationship Id="rId8" Type="http://schemas.openxmlformats.org/officeDocument/2006/relationships/image" Target="../media/image1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3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ctrTitle"/>
          </p:nvPr>
        </p:nvSpPr>
        <p:spPr>
          <a:xfrm>
            <a:off x="685800" y="17145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Times New Roman"/>
              <a:buNone/>
            </a:pPr>
            <a:r>
              <a:rPr b="0" i="0" lang="en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</a:t>
            </a:r>
            <a:r>
              <a:rPr b="0" i="0" lang="en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terest </a:t>
            </a:r>
            <a:r>
              <a:rPr b="0" i="0" lang="en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Point Detectors </a:t>
            </a:r>
            <a:r>
              <a:rPr lang="en"/>
              <a:t>and Descriptors</a:t>
            </a:r>
            <a:br>
              <a:rPr b="0" i="0" lang="en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(L</a:t>
            </a:r>
            <a:r>
              <a:rPr lang="en"/>
              <a:t>IOP and BRIEF</a:t>
            </a:r>
            <a:r>
              <a:rPr b="0" i="0" lang="en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</p:txBody>
      </p:sp>
      <p:sp>
        <p:nvSpPr>
          <p:cNvPr id="297" name="Shape 297"/>
          <p:cNvSpPr txBox="1"/>
          <p:nvPr>
            <p:ph idx="1" type="subTitle"/>
          </p:nvPr>
        </p:nvSpPr>
        <p:spPr>
          <a:xfrm>
            <a:off x="2057400" y="308610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None/>
            </a:pPr>
            <a:r>
              <a:rPr lang="en"/>
              <a:t>By:-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None/>
            </a:pPr>
            <a:r>
              <a:rPr lang="en"/>
              <a:t>Sameer(2016csb1058)    Nitish(2016csb1042)</a:t>
            </a:r>
            <a:endParaRPr/>
          </a:p>
          <a:p>
            <a:pPr indent="0" lvl="0" marL="0" marR="0" rtl="0" algn="ctr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None/>
            </a:pPr>
            <a:r>
              <a:t/>
            </a:r>
            <a:endParaRPr b="0" i="0" sz="26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 txBox="1"/>
          <p:nvPr>
            <p:ph type="title"/>
          </p:nvPr>
        </p:nvSpPr>
        <p:spPr>
          <a:xfrm>
            <a:off x="685800" y="57150"/>
            <a:ext cx="7772400" cy="628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Let’s look at the gradient distributions</a:t>
            </a:r>
            <a:endParaRPr/>
          </a:p>
        </p:txBody>
      </p:sp>
      <p:sp>
        <p:nvSpPr>
          <p:cNvPr id="583" name="Shape 583"/>
          <p:cNvSpPr/>
          <p:nvPr/>
        </p:nvSpPr>
        <p:spPr>
          <a:xfrm>
            <a:off x="533400" y="914400"/>
            <a:ext cx="2362200" cy="1657350"/>
          </a:xfrm>
          <a:prstGeom prst="rect">
            <a:avLst/>
          </a:prstGeom>
          <a:solidFill>
            <a:srgbClr val="C0C0C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84" name="Shape 584"/>
          <p:cNvGrpSpPr/>
          <p:nvPr/>
        </p:nvGrpSpPr>
        <p:grpSpPr>
          <a:xfrm>
            <a:off x="3429000" y="914400"/>
            <a:ext cx="2362200" cy="1657350"/>
            <a:chOff x="2208" y="1104"/>
            <a:chExt cx="1488" cy="1392"/>
          </a:xfrm>
        </p:grpSpPr>
        <p:sp>
          <p:nvSpPr>
            <p:cNvPr id="585" name="Shape 585"/>
            <p:cNvSpPr/>
            <p:nvPr/>
          </p:nvSpPr>
          <p:spPr>
            <a:xfrm>
              <a:off x="2208" y="1104"/>
              <a:ext cx="1488" cy="1392"/>
            </a:xfrm>
            <a:prstGeom prst="rect">
              <a:avLst/>
            </a:prstGeom>
            <a:solidFill>
              <a:srgbClr val="C0C0C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86" name="Shape 586"/>
            <p:cNvSpPr/>
            <p:nvPr/>
          </p:nvSpPr>
          <p:spPr>
            <a:xfrm>
              <a:off x="2496" y="1344"/>
              <a:ext cx="1008" cy="912"/>
            </a:xfrm>
            <a:custGeom>
              <a:pathLst>
                <a:path extrusionOk="0" h="912" w="1008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cap="flat" cmpd="sng" w="412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587" name="Shape 587"/>
          <p:cNvSpPr/>
          <p:nvPr/>
        </p:nvSpPr>
        <p:spPr>
          <a:xfrm>
            <a:off x="6248400" y="914400"/>
            <a:ext cx="2362200" cy="1657350"/>
          </a:xfrm>
          <a:prstGeom prst="rect">
            <a:avLst/>
          </a:prstGeom>
          <a:solidFill>
            <a:srgbClr val="C0C0C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88" name="Shape 588"/>
          <p:cNvCxnSpPr/>
          <p:nvPr/>
        </p:nvCxnSpPr>
        <p:spPr>
          <a:xfrm>
            <a:off x="1742119" y="2884719"/>
            <a:ext cx="0" cy="1428750"/>
          </a:xfrm>
          <a:prstGeom prst="straightConnector1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9" name="Shape 589"/>
          <p:cNvCxnSpPr/>
          <p:nvPr/>
        </p:nvCxnSpPr>
        <p:spPr>
          <a:xfrm>
            <a:off x="798328" y="3599094"/>
            <a:ext cx="1943100" cy="0"/>
          </a:xfrm>
          <a:prstGeom prst="straightConnector1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0" name="Shape 590"/>
          <p:cNvSpPr/>
          <p:nvPr/>
        </p:nvSpPr>
        <p:spPr>
          <a:xfrm>
            <a:off x="1682848" y="3533121"/>
            <a:ext cx="55517" cy="40822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1" name="Shape 591"/>
          <p:cNvSpPr/>
          <p:nvPr/>
        </p:nvSpPr>
        <p:spPr>
          <a:xfrm>
            <a:off x="1747090" y="3522889"/>
            <a:ext cx="55517" cy="40822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2" name="Shape 592"/>
          <p:cNvSpPr/>
          <p:nvPr/>
        </p:nvSpPr>
        <p:spPr>
          <a:xfrm>
            <a:off x="1799179" y="3639915"/>
            <a:ext cx="55517" cy="40822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3" name="Shape 593"/>
          <p:cNvSpPr/>
          <p:nvPr/>
        </p:nvSpPr>
        <p:spPr>
          <a:xfrm>
            <a:off x="1828800" y="3543300"/>
            <a:ext cx="55517" cy="40822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4" name="Shape 594"/>
          <p:cNvSpPr/>
          <p:nvPr/>
        </p:nvSpPr>
        <p:spPr>
          <a:xfrm>
            <a:off x="1704755" y="3573398"/>
            <a:ext cx="55517" cy="40822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5" name="Shape 595"/>
          <p:cNvSpPr/>
          <p:nvPr/>
        </p:nvSpPr>
        <p:spPr>
          <a:xfrm>
            <a:off x="1631085" y="3711810"/>
            <a:ext cx="55517" cy="40822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6" name="Shape 596"/>
          <p:cNvSpPr/>
          <p:nvPr/>
        </p:nvSpPr>
        <p:spPr>
          <a:xfrm>
            <a:off x="1636776" y="3435809"/>
            <a:ext cx="55517" cy="40822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7" name="Shape 597"/>
          <p:cNvSpPr/>
          <p:nvPr/>
        </p:nvSpPr>
        <p:spPr>
          <a:xfrm>
            <a:off x="1655090" y="3511542"/>
            <a:ext cx="55517" cy="40822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8" name="Shape 598"/>
          <p:cNvSpPr/>
          <p:nvPr/>
        </p:nvSpPr>
        <p:spPr>
          <a:xfrm>
            <a:off x="1771420" y="3593827"/>
            <a:ext cx="55517" cy="40822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9" name="Shape 599"/>
          <p:cNvSpPr/>
          <p:nvPr/>
        </p:nvSpPr>
        <p:spPr>
          <a:xfrm>
            <a:off x="1774849" y="3475373"/>
            <a:ext cx="55517" cy="40822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0" name="Shape 600"/>
          <p:cNvSpPr/>
          <p:nvPr/>
        </p:nvSpPr>
        <p:spPr>
          <a:xfrm>
            <a:off x="1642458" y="3563711"/>
            <a:ext cx="55517" cy="40822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1" name="Shape 601"/>
          <p:cNvSpPr/>
          <p:nvPr/>
        </p:nvSpPr>
        <p:spPr>
          <a:xfrm>
            <a:off x="1726294" y="3606646"/>
            <a:ext cx="55517" cy="40822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2" name="Shape 602"/>
          <p:cNvSpPr/>
          <p:nvPr/>
        </p:nvSpPr>
        <p:spPr>
          <a:xfrm>
            <a:off x="1676976" y="3636254"/>
            <a:ext cx="55517" cy="40822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3" name="Shape 603"/>
          <p:cNvSpPr/>
          <p:nvPr/>
        </p:nvSpPr>
        <p:spPr>
          <a:xfrm>
            <a:off x="1571605" y="3517724"/>
            <a:ext cx="55517" cy="40822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4" name="Shape 604"/>
          <p:cNvSpPr/>
          <p:nvPr/>
        </p:nvSpPr>
        <p:spPr>
          <a:xfrm>
            <a:off x="1625064" y="3599093"/>
            <a:ext cx="55517" cy="40822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5" name="Shape 605"/>
          <p:cNvSpPr/>
          <p:nvPr/>
        </p:nvSpPr>
        <p:spPr>
          <a:xfrm>
            <a:off x="1771278" y="3573943"/>
            <a:ext cx="55517" cy="40822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06" name="Shape 606"/>
          <p:cNvCxnSpPr/>
          <p:nvPr/>
        </p:nvCxnSpPr>
        <p:spPr>
          <a:xfrm>
            <a:off x="4600910" y="2884719"/>
            <a:ext cx="0" cy="1428750"/>
          </a:xfrm>
          <a:prstGeom prst="straightConnector1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7" name="Shape 607"/>
          <p:cNvCxnSpPr/>
          <p:nvPr/>
        </p:nvCxnSpPr>
        <p:spPr>
          <a:xfrm>
            <a:off x="3657119" y="3599094"/>
            <a:ext cx="1943100" cy="0"/>
          </a:xfrm>
          <a:prstGeom prst="straightConnector1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8" name="Shape 608"/>
          <p:cNvSpPr/>
          <p:nvPr/>
        </p:nvSpPr>
        <p:spPr>
          <a:xfrm>
            <a:off x="3990221" y="3538134"/>
            <a:ext cx="55517" cy="40822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9" name="Shape 609"/>
          <p:cNvSpPr/>
          <p:nvPr/>
        </p:nvSpPr>
        <p:spPr>
          <a:xfrm>
            <a:off x="4520317" y="3630695"/>
            <a:ext cx="55517" cy="40822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0" name="Shape 610"/>
          <p:cNvSpPr/>
          <p:nvPr/>
        </p:nvSpPr>
        <p:spPr>
          <a:xfrm>
            <a:off x="4631363" y="3651105"/>
            <a:ext cx="55517" cy="40822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1" name="Shape 611"/>
          <p:cNvSpPr/>
          <p:nvPr/>
        </p:nvSpPr>
        <p:spPr>
          <a:xfrm>
            <a:off x="4520317" y="3595855"/>
            <a:ext cx="55517" cy="40822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2" name="Shape 612"/>
          <p:cNvSpPr/>
          <p:nvPr/>
        </p:nvSpPr>
        <p:spPr>
          <a:xfrm>
            <a:off x="4351083" y="3619504"/>
            <a:ext cx="55517" cy="40822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3" name="Shape 613"/>
          <p:cNvSpPr/>
          <p:nvPr/>
        </p:nvSpPr>
        <p:spPr>
          <a:xfrm>
            <a:off x="4489876" y="3711810"/>
            <a:ext cx="55517" cy="40822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4" name="Shape 614"/>
          <p:cNvSpPr/>
          <p:nvPr/>
        </p:nvSpPr>
        <p:spPr>
          <a:xfrm>
            <a:off x="3886200" y="3529165"/>
            <a:ext cx="55517" cy="40822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5" name="Shape 615"/>
          <p:cNvSpPr/>
          <p:nvPr/>
        </p:nvSpPr>
        <p:spPr>
          <a:xfrm>
            <a:off x="4619275" y="3563710"/>
            <a:ext cx="55517" cy="40822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6" name="Shape 616"/>
          <p:cNvSpPr/>
          <p:nvPr/>
        </p:nvSpPr>
        <p:spPr>
          <a:xfrm>
            <a:off x="4635520" y="3507428"/>
            <a:ext cx="55517" cy="40822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7" name="Shape 617"/>
          <p:cNvSpPr/>
          <p:nvPr/>
        </p:nvSpPr>
        <p:spPr>
          <a:xfrm>
            <a:off x="4489876" y="3545488"/>
            <a:ext cx="55517" cy="40822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8" name="Shape 618"/>
          <p:cNvSpPr/>
          <p:nvPr/>
        </p:nvSpPr>
        <p:spPr>
          <a:xfrm>
            <a:off x="3990222" y="3614940"/>
            <a:ext cx="55517" cy="40822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9" name="Shape 619"/>
          <p:cNvSpPr/>
          <p:nvPr/>
        </p:nvSpPr>
        <p:spPr>
          <a:xfrm>
            <a:off x="4563758" y="3567565"/>
            <a:ext cx="55517" cy="40822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0" name="Shape 620"/>
          <p:cNvSpPr/>
          <p:nvPr/>
        </p:nvSpPr>
        <p:spPr>
          <a:xfrm>
            <a:off x="4216965" y="3547841"/>
            <a:ext cx="55517" cy="40822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1" name="Shape 621"/>
          <p:cNvSpPr/>
          <p:nvPr/>
        </p:nvSpPr>
        <p:spPr>
          <a:xfrm>
            <a:off x="4071166" y="3528465"/>
            <a:ext cx="55517" cy="40822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2" name="Shape 622"/>
          <p:cNvSpPr/>
          <p:nvPr/>
        </p:nvSpPr>
        <p:spPr>
          <a:xfrm>
            <a:off x="4576221" y="3533195"/>
            <a:ext cx="55517" cy="40822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3" name="Shape 623"/>
          <p:cNvSpPr/>
          <p:nvPr/>
        </p:nvSpPr>
        <p:spPr>
          <a:xfrm>
            <a:off x="3878974" y="3632324"/>
            <a:ext cx="55517" cy="40822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4" name="Shape 624"/>
          <p:cNvSpPr/>
          <p:nvPr/>
        </p:nvSpPr>
        <p:spPr>
          <a:xfrm>
            <a:off x="3865163" y="1190683"/>
            <a:ext cx="1907337" cy="1367393"/>
          </a:xfrm>
          <a:custGeom>
            <a:pathLst>
              <a:path extrusionOk="0" h="1823191" w="1907337">
                <a:moveTo>
                  <a:pt x="0" y="1823191"/>
                </a:moveTo>
                <a:cubicBezTo>
                  <a:pt x="1870" y="1215461"/>
                  <a:pt x="3739" y="607730"/>
                  <a:pt x="5609" y="0"/>
                </a:cubicBezTo>
                <a:lnTo>
                  <a:pt x="1907337" y="959279"/>
                </a:lnTo>
                <a:lnTo>
                  <a:pt x="1907337" y="1817581"/>
                </a:lnTo>
                <a:lnTo>
                  <a:pt x="0" y="1823191"/>
                </a:lnTo>
                <a:close/>
              </a:path>
            </a:pathLst>
          </a:cu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5" name="Shape 625"/>
          <p:cNvSpPr/>
          <p:nvPr/>
        </p:nvSpPr>
        <p:spPr>
          <a:xfrm>
            <a:off x="3613150" y="1627585"/>
            <a:ext cx="485775" cy="352425"/>
          </a:xfrm>
          <a:prstGeom prst="rect">
            <a:avLst/>
          </a:prstGeom>
          <a:solidFill>
            <a:schemeClr val="accent1">
              <a:alpha val="49803"/>
            </a:schemeClr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6" name="Shape 626"/>
          <p:cNvSpPr/>
          <p:nvPr/>
        </p:nvSpPr>
        <p:spPr>
          <a:xfrm>
            <a:off x="6677609" y="1190683"/>
            <a:ext cx="1907337" cy="1367393"/>
          </a:xfrm>
          <a:custGeom>
            <a:pathLst>
              <a:path extrusionOk="0" h="1823191" w="1907337">
                <a:moveTo>
                  <a:pt x="0" y="1823191"/>
                </a:moveTo>
                <a:cubicBezTo>
                  <a:pt x="1870" y="1215461"/>
                  <a:pt x="3739" y="607730"/>
                  <a:pt x="5609" y="0"/>
                </a:cubicBezTo>
                <a:lnTo>
                  <a:pt x="1907337" y="959279"/>
                </a:lnTo>
                <a:lnTo>
                  <a:pt x="1907337" y="1817581"/>
                </a:lnTo>
                <a:lnTo>
                  <a:pt x="0" y="1823191"/>
                </a:lnTo>
                <a:close/>
              </a:path>
            </a:pathLst>
          </a:cu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7" name="Shape 627"/>
          <p:cNvSpPr/>
          <p:nvPr/>
        </p:nvSpPr>
        <p:spPr>
          <a:xfrm>
            <a:off x="6440798" y="1018217"/>
            <a:ext cx="485775" cy="352425"/>
          </a:xfrm>
          <a:prstGeom prst="rect">
            <a:avLst/>
          </a:prstGeom>
          <a:solidFill>
            <a:schemeClr val="accent1">
              <a:alpha val="49803"/>
            </a:schemeClr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8" name="Shape 628"/>
          <p:cNvSpPr/>
          <p:nvPr/>
        </p:nvSpPr>
        <p:spPr>
          <a:xfrm>
            <a:off x="965823" y="1189632"/>
            <a:ext cx="1907337" cy="1367393"/>
          </a:xfrm>
          <a:custGeom>
            <a:pathLst>
              <a:path extrusionOk="0" h="1823191" w="1907337">
                <a:moveTo>
                  <a:pt x="0" y="1823191"/>
                </a:moveTo>
                <a:cubicBezTo>
                  <a:pt x="1870" y="1215461"/>
                  <a:pt x="3739" y="607730"/>
                  <a:pt x="5609" y="0"/>
                </a:cubicBezTo>
                <a:lnTo>
                  <a:pt x="1907337" y="959279"/>
                </a:lnTo>
                <a:lnTo>
                  <a:pt x="1907337" y="1817581"/>
                </a:lnTo>
                <a:lnTo>
                  <a:pt x="0" y="1823191"/>
                </a:lnTo>
                <a:close/>
              </a:path>
            </a:pathLst>
          </a:custGeom>
          <a:solidFill>
            <a:schemeClr val="dk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9" name="Shape 629"/>
          <p:cNvSpPr/>
          <p:nvPr/>
        </p:nvSpPr>
        <p:spPr>
          <a:xfrm>
            <a:off x="1495425" y="1876425"/>
            <a:ext cx="485775" cy="352425"/>
          </a:xfrm>
          <a:prstGeom prst="rect">
            <a:avLst/>
          </a:prstGeom>
          <a:solidFill>
            <a:schemeClr val="accent1">
              <a:alpha val="49803"/>
            </a:schemeClr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630" name="Shape 630"/>
          <p:cNvCxnSpPr/>
          <p:nvPr/>
        </p:nvCxnSpPr>
        <p:spPr>
          <a:xfrm>
            <a:off x="7496991" y="2884719"/>
            <a:ext cx="0" cy="1428750"/>
          </a:xfrm>
          <a:prstGeom prst="straightConnector1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1" name="Shape 631"/>
          <p:cNvCxnSpPr/>
          <p:nvPr/>
        </p:nvCxnSpPr>
        <p:spPr>
          <a:xfrm>
            <a:off x="6553200" y="3599094"/>
            <a:ext cx="1943100" cy="0"/>
          </a:xfrm>
          <a:prstGeom prst="straightConnector1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2" name="Shape 632"/>
          <p:cNvSpPr/>
          <p:nvPr/>
        </p:nvSpPr>
        <p:spPr>
          <a:xfrm>
            <a:off x="7527502" y="3575444"/>
            <a:ext cx="55517" cy="40822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3" name="Shape 633"/>
          <p:cNvSpPr/>
          <p:nvPr/>
        </p:nvSpPr>
        <p:spPr>
          <a:xfrm>
            <a:off x="7224837" y="4007588"/>
            <a:ext cx="55517" cy="40822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4" name="Shape 634"/>
          <p:cNvSpPr/>
          <p:nvPr/>
        </p:nvSpPr>
        <p:spPr>
          <a:xfrm>
            <a:off x="7258778" y="3929161"/>
            <a:ext cx="55517" cy="40822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5" name="Shape 635"/>
          <p:cNvSpPr/>
          <p:nvPr/>
        </p:nvSpPr>
        <p:spPr>
          <a:xfrm>
            <a:off x="7437966" y="3637050"/>
            <a:ext cx="55517" cy="40822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6" name="Shape 636"/>
          <p:cNvSpPr/>
          <p:nvPr/>
        </p:nvSpPr>
        <p:spPr>
          <a:xfrm>
            <a:off x="7160793" y="3619504"/>
            <a:ext cx="55517" cy="40822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7" name="Shape 637"/>
          <p:cNvSpPr/>
          <p:nvPr/>
        </p:nvSpPr>
        <p:spPr>
          <a:xfrm>
            <a:off x="7354692" y="3627056"/>
            <a:ext cx="55517" cy="40822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8" name="Shape 638"/>
          <p:cNvSpPr/>
          <p:nvPr/>
        </p:nvSpPr>
        <p:spPr>
          <a:xfrm>
            <a:off x="7429500" y="3516840"/>
            <a:ext cx="55517" cy="40822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9" name="Shape 639"/>
          <p:cNvSpPr/>
          <p:nvPr/>
        </p:nvSpPr>
        <p:spPr>
          <a:xfrm>
            <a:off x="7354691" y="3539907"/>
            <a:ext cx="55517" cy="40822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0" name="Shape 640"/>
          <p:cNvSpPr/>
          <p:nvPr/>
        </p:nvSpPr>
        <p:spPr>
          <a:xfrm>
            <a:off x="7410208" y="3752632"/>
            <a:ext cx="55517" cy="40822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1" name="Shape 641"/>
          <p:cNvSpPr/>
          <p:nvPr/>
        </p:nvSpPr>
        <p:spPr>
          <a:xfrm>
            <a:off x="7496991" y="3537574"/>
            <a:ext cx="55517" cy="40822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2" name="Shape 642"/>
          <p:cNvSpPr/>
          <p:nvPr/>
        </p:nvSpPr>
        <p:spPr>
          <a:xfrm>
            <a:off x="6858544" y="3614939"/>
            <a:ext cx="55517" cy="40822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3" name="Shape 643"/>
          <p:cNvSpPr/>
          <p:nvPr/>
        </p:nvSpPr>
        <p:spPr>
          <a:xfrm>
            <a:off x="7133034" y="4114800"/>
            <a:ext cx="55517" cy="40822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4" name="Shape 644"/>
          <p:cNvSpPr/>
          <p:nvPr/>
        </p:nvSpPr>
        <p:spPr>
          <a:xfrm>
            <a:off x="7469232" y="3564591"/>
            <a:ext cx="55517" cy="40822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5" name="Shape 645"/>
          <p:cNvSpPr/>
          <p:nvPr/>
        </p:nvSpPr>
        <p:spPr>
          <a:xfrm>
            <a:off x="7089027" y="4027998"/>
            <a:ext cx="55517" cy="40822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6" name="Shape 646"/>
          <p:cNvSpPr/>
          <p:nvPr/>
        </p:nvSpPr>
        <p:spPr>
          <a:xfrm>
            <a:off x="7527502" y="3639561"/>
            <a:ext cx="55517" cy="40822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7" name="Shape 647"/>
          <p:cNvSpPr/>
          <p:nvPr/>
        </p:nvSpPr>
        <p:spPr>
          <a:xfrm>
            <a:off x="7058021" y="3544927"/>
            <a:ext cx="55517" cy="40822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8" name="Shape 648"/>
          <p:cNvSpPr/>
          <p:nvPr/>
        </p:nvSpPr>
        <p:spPr>
          <a:xfrm>
            <a:off x="6800729" y="3544194"/>
            <a:ext cx="55517" cy="40822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9" name="Shape 649"/>
          <p:cNvSpPr/>
          <p:nvPr/>
        </p:nvSpPr>
        <p:spPr>
          <a:xfrm>
            <a:off x="6926573" y="3616639"/>
            <a:ext cx="55517" cy="40822"/>
          </a:xfrm>
          <a:prstGeom prst="ellipse">
            <a:avLst/>
          </a:prstGeom>
          <a:solidFill>
            <a:srgbClr val="C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0" name="Shape 650"/>
          <p:cNvSpPr txBox="1"/>
          <p:nvPr/>
        </p:nvSpPr>
        <p:spPr>
          <a:xfrm>
            <a:off x="5518488" y="3597800"/>
            <a:ext cx="4506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baseline="-25000" lang="en"/>
              <a:t>x</a:t>
            </a:r>
            <a:endParaRPr baseline="-25000"/>
          </a:p>
        </p:txBody>
      </p:sp>
      <p:sp>
        <p:nvSpPr>
          <p:cNvPr id="651" name="Shape 651"/>
          <p:cNvSpPr txBox="1"/>
          <p:nvPr/>
        </p:nvSpPr>
        <p:spPr>
          <a:xfrm>
            <a:off x="2732838" y="3750213"/>
            <a:ext cx="4506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baseline="-25000" lang="en"/>
              <a:t>xI</a:t>
            </a:r>
            <a:r>
              <a:rPr baseline="-25000" lang="en"/>
              <a:t>x</a:t>
            </a:r>
            <a:endParaRPr baseline="-25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/>
          </a:p>
        </p:txBody>
      </p:sp>
      <p:sp>
        <p:nvSpPr>
          <p:cNvPr id="652" name="Shape 652"/>
          <p:cNvSpPr txBox="1"/>
          <p:nvPr/>
        </p:nvSpPr>
        <p:spPr>
          <a:xfrm>
            <a:off x="8407988" y="3597788"/>
            <a:ext cx="4506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baseline="-25000" lang="en"/>
              <a:t>x</a:t>
            </a:r>
            <a:endParaRPr baseline="-25000"/>
          </a:p>
        </p:txBody>
      </p:sp>
      <p:sp>
        <p:nvSpPr>
          <p:cNvPr id="653" name="Shape 653"/>
          <p:cNvSpPr txBox="1"/>
          <p:nvPr/>
        </p:nvSpPr>
        <p:spPr>
          <a:xfrm>
            <a:off x="4153525" y="2884725"/>
            <a:ext cx="4506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baseline="-25000" lang="en"/>
              <a:t>y</a:t>
            </a:r>
            <a:endParaRPr baseline="-25000"/>
          </a:p>
        </p:txBody>
      </p:sp>
      <p:sp>
        <p:nvSpPr>
          <p:cNvPr id="654" name="Shape 654"/>
          <p:cNvSpPr txBox="1"/>
          <p:nvPr/>
        </p:nvSpPr>
        <p:spPr>
          <a:xfrm>
            <a:off x="1309675" y="2907250"/>
            <a:ext cx="4506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baseline="-25000" lang="en"/>
              <a:t>y</a:t>
            </a:r>
            <a:endParaRPr baseline="-25000"/>
          </a:p>
        </p:txBody>
      </p:sp>
      <p:sp>
        <p:nvSpPr>
          <p:cNvPr id="655" name="Shape 655"/>
          <p:cNvSpPr txBox="1"/>
          <p:nvPr/>
        </p:nvSpPr>
        <p:spPr>
          <a:xfrm>
            <a:off x="7061238" y="2884725"/>
            <a:ext cx="4506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baseline="-25000" lang="en"/>
              <a:t>y</a:t>
            </a:r>
            <a:endParaRPr baseline="-25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 txBox="1"/>
          <p:nvPr>
            <p:ph type="title"/>
          </p:nvPr>
        </p:nvSpPr>
        <p:spPr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Times New Roman"/>
              <a:buNone/>
            </a:pPr>
            <a:r>
              <a:rPr b="0" i="0" lang="en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Harris Corner Detector</a:t>
            </a:r>
            <a:endParaRPr/>
          </a:p>
        </p:txBody>
      </p:sp>
      <p:sp>
        <p:nvSpPr>
          <p:cNvPr id="661" name="Shape 661"/>
          <p:cNvSpPr txBox="1"/>
          <p:nvPr/>
        </p:nvSpPr>
        <p:spPr>
          <a:xfrm>
            <a:off x="949325" y="2857500"/>
            <a:ext cx="7848600" cy="1453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baseline="-2500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(x,y) is</a:t>
            </a:r>
            <a:r>
              <a:rPr b="0" i="0" lang="en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x 2 matrix called </a:t>
            </a:r>
            <a:r>
              <a:rPr b="0" i="0" lang="en" sz="24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auto-correlation</a:t>
            </a: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matrix.</a:t>
            </a:r>
            <a:endParaRPr/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0" baseline="-2500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f</a:t>
            </a:r>
            <a:r>
              <a:rPr b="0" baseline="-2500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are the horizontal and vertical derivatives.</a:t>
            </a:r>
            <a:endParaRPr/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w(x,y) is a smoothing function (e.g., Gaussian) </a:t>
            </a:r>
            <a:endParaRPr/>
          </a:p>
        </p:txBody>
      </p:sp>
      <p:sp>
        <p:nvSpPr>
          <p:cNvPr id="662" name="Shape 662"/>
          <p:cNvSpPr txBox="1"/>
          <p:nvPr/>
        </p:nvSpPr>
        <p:spPr>
          <a:xfrm>
            <a:off x="3810000" y="2157413"/>
            <a:ext cx="18415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3" name="Shape 663"/>
          <p:cNvSpPr txBox="1"/>
          <p:nvPr/>
        </p:nvSpPr>
        <p:spPr>
          <a:xfrm>
            <a:off x="817562" y="1257300"/>
            <a:ext cx="8001000" cy="3464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Assuming a W x W window, it computes the matrix:</a:t>
            </a:r>
            <a:endParaRPr/>
          </a:p>
        </p:txBody>
      </p:sp>
      <p:pic>
        <p:nvPicPr>
          <p:cNvPr id="664" name="Shape 6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4600" y="1739503"/>
            <a:ext cx="3756422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Shape 6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739503"/>
            <a:ext cx="1566863" cy="1096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/>
          <p:nvPr>
            <p:ph type="title"/>
          </p:nvPr>
        </p:nvSpPr>
        <p:spPr>
          <a:xfrm>
            <a:off x="914400" y="40005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Times New Roman"/>
              <a:buNone/>
            </a:pPr>
            <a:r>
              <a:rPr b="0" i="0" lang="en" sz="30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is the auto-correlation matrix useful?</a:t>
            </a:r>
            <a:endParaRPr sz="3000"/>
          </a:p>
        </p:txBody>
      </p:sp>
      <p:pic>
        <p:nvPicPr>
          <p:cNvPr id="671" name="Shape 6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1771650"/>
            <a:ext cx="3086100" cy="2159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Shape 6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7800" y="4114800"/>
            <a:ext cx="342900" cy="309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Shape 6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6000" y="4114800"/>
            <a:ext cx="342900" cy="309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Shape 67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48000" y="4114800"/>
            <a:ext cx="342900" cy="309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Shape 67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91050" y="3133725"/>
            <a:ext cx="85725" cy="13335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Shape 676"/>
          <p:cNvSpPr txBox="1"/>
          <p:nvPr/>
        </p:nvSpPr>
        <p:spPr>
          <a:xfrm>
            <a:off x="4800600" y="1885950"/>
            <a:ext cx="4572000" cy="890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Describes the gradient distribution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(i.e., local structure) inside the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window!</a:t>
            </a:r>
            <a:endParaRPr/>
          </a:p>
        </p:txBody>
      </p:sp>
      <p:pic>
        <p:nvPicPr>
          <p:cNvPr id="677" name="Shape 67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53000" y="2971800"/>
            <a:ext cx="3051571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 txBox="1"/>
          <p:nvPr>
            <p:ph idx="4294967295" type="title"/>
          </p:nvPr>
        </p:nvSpPr>
        <p:spPr>
          <a:xfrm>
            <a:off x="685800" y="457200"/>
            <a:ext cx="8610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Times New Roman"/>
              <a:buNone/>
            </a:pPr>
            <a:r>
              <a:rPr b="0" i="0" lang="en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Properties of the auto-correlation matrix</a:t>
            </a:r>
            <a:endParaRPr/>
          </a:p>
        </p:txBody>
      </p:sp>
      <p:sp>
        <p:nvSpPr>
          <p:cNvPr id="683" name="Shape 683"/>
          <p:cNvSpPr txBox="1"/>
          <p:nvPr/>
        </p:nvSpPr>
        <p:spPr>
          <a:xfrm>
            <a:off x="1295400" y="1543050"/>
            <a:ext cx="3124200" cy="622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baseline="-2500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symmetric and can be decomposed :</a:t>
            </a:r>
            <a:endParaRPr/>
          </a:p>
        </p:txBody>
      </p:sp>
      <p:pic>
        <p:nvPicPr>
          <p:cNvPr id="684" name="Shape 6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371600"/>
            <a:ext cx="2183606" cy="8215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5" name="Shape 685"/>
          <p:cNvGrpSpPr/>
          <p:nvPr/>
        </p:nvGrpSpPr>
        <p:grpSpPr>
          <a:xfrm>
            <a:off x="2673411" y="2834767"/>
            <a:ext cx="3797177" cy="2252884"/>
            <a:chOff x="3369591" y="3655844"/>
            <a:chExt cx="4303468" cy="3422986"/>
          </a:xfrm>
        </p:grpSpPr>
        <p:sp>
          <p:nvSpPr>
            <p:cNvPr id="686" name="Shape 686"/>
            <p:cNvSpPr/>
            <p:nvPr/>
          </p:nvSpPr>
          <p:spPr>
            <a:xfrm rot="-1140000">
              <a:off x="3578225" y="4398962"/>
              <a:ext cx="3886200" cy="1931987"/>
            </a:xfrm>
            <a:prstGeom prst="ellipse">
              <a:avLst/>
            </a:prstGeom>
            <a:solidFill>
              <a:srgbClr val="7CF6D3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687" name="Shape 687"/>
            <p:cNvCxnSpPr/>
            <p:nvPr/>
          </p:nvCxnSpPr>
          <p:spPr>
            <a:xfrm flipH="1" rot="-9480000">
              <a:off x="4056062" y="4122737"/>
              <a:ext cx="2976562" cy="2489200"/>
            </a:xfrm>
            <a:prstGeom prst="straightConnector1">
              <a:avLst/>
            </a:prstGeom>
            <a:noFill/>
            <a:ln cap="flat" cmpd="sng" w="19050">
              <a:solidFill>
                <a:srgbClr val="FF3300"/>
              </a:solidFill>
              <a:prstDash val="solid"/>
              <a:miter lim="800000"/>
              <a:headEnd len="med" w="med" type="none"/>
              <a:tailEnd len="med" w="med" type="stealth"/>
            </a:ln>
          </p:spPr>
        </p:cxnSp>
        <p:cxnSp>
          <p:nvCxnSpPr>
            <p:cNvPr id="688" name="Shape 688"/>
            <p:cNvCxnSpPr/>
            <p:nvPr/>
          </p:nvCxnSpPr>
          <p:spPr>
            <a:xfrm rot="-9540000">
              <a:off x="4911725" y="4610100"/>
              <a:ext cx="1266825" cy="149225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miter lim="800000"/>
              <a:headEnd len="med" w="med" type="none"/>
              <a:tailEnd len="med" w="med" type="stealth"/>
            </a:ln>
          </p:spPr>
        </p:cxnSp>
        <p:sp>
          <p:nvSpPr>
            <p:cNvPr id="689" name="Shape 689"/>
            <p:cNvSpPr/>
            <p:nvPr/>
          </p:nvSpPr>
          <p:spPr>
            <a:xfrm rot="-6540000">
              <a:off x="6407943" y="4375943"/>
              <a:ext cx="184150" cy="1738312"/>
            </a:xfrm>
            <a:prstGeom prst="leftBrace">
              <a:avLst>
                <a:gd fmla="val 8333" name="adj1"/>
                <a:gd fmla="val 10598" name="adj2"/>
              </a:avLst>
            </a:prstGeom>
            <a:noFill/>
            <a:ln cap="flat" cmpd="sng" w="9525">
              <a:solidFill>
                <a:srgbClr val="FF33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0" name="Shape 690"/>
            <p:cNvSpPr/>
            <p:nvPr/>
          </p:nvSpPr>
          <p:spPr>
            <a:xfrm rot="-1200000">
              <a:off x="5099050" y="4546600"/>
              <a:ext cx="222250" cy="814387"/>
            </a:xfrm>
            <a:prstGeom prst="leftBrace">
              <a:avLst>
                <a:gd fmla="val 8333" name="adj1"/>
                <a:gd fmla="val 10598" name="adj2"/>
              </a:avLst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91" name="Shape 691"/>
            <p:cNvSpPr txBox="1"/>
            <p:nvPr/>
          </p:nvSpPr>
          <p:spPr>
            <a:xfrm>
              <a:off x="5651500" y="5251450"/>
              <a:ext cx="1752600" cy="52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400"/>
                <a:buFont typeface="Times New Roman"/>
                <a:buNone/>
              </a:pPr>
              <a:r>
                <a:rPr b="0" i="0" lang="en" sz="2400" u="none">
                  <a:solidFill>
                    <a:schemeClr val="accen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(λ</a:t>
              </a:r>
              <a:r>
                <a:rPr b="0" baseline="-25000" i="0" lang="en" sz="2400" u="none">
                  <a:solidFill>
                    <a:schemeClr val="accen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max</a:t>
              </a:r>
              <a:r>
                <a:rPr b="0" i="0" lang="en" sz="2400" u="none">
                  <a:solidFill>
                    <a:schemeClr val="accen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r>
                <a:rPr b="0" baseline="30000" i="0" lang="en" sz="2400" u="none">
                  <a:solidFill>
                    <a:schemeClr val="accen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1/2</a:t>
              </a:r>
              <a:endParaRPr/>
            </a:p>
          </p:txBody>
        </p:sp>
        <p:sp>
          <p:nvSpPr>
            <p:cNvPr id="692" name="Shape 692"/>
            <p:cNvSpPr txBox="1"/>
            <p:nvPr/>
          </p:nvSpPr>
          <p:spPr>
            <a:xfrm>
              <a:off x="3751262" y="4991100"/>
              <a:ext cx="1752600" cy="5222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3300"/>
                </a:buClr>
                <a:buSzPts val="2400"/>
                <a:buFont typeface="Times New Roman"/>
                <a:buNone/>
              </a:pPr>
              <a:r>
                <a:rPr b="0" i="0" lang="en" sz="2400" u="none">
                  <a:solidFill>
                    <a:srgbClr val="FF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(λ</a:t>
              </a:r>
              <a:r>
                <a:rPr b="0" baseline="-25000" i="0" lang="en" sz="2400" u="none">
                  <a:solidFill>
                    <a:srgbClr val="FF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min</a:t>
              </a:r>
              <a:r>
                <a:rPr b="0" i="0" lang="en" sz="2400" u="none">
                  <a:solidFill>
                    <a:srgbClr val="FF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r>
                <a:rPr b="0" baseline="30000" i="0" lang="en" sz="2400" u="none">
                  <a:solidFill>
                    <a:srgbClr val="FF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1/2</a:t>
              </a:r>
              <a:endParaRPr/>
            </a:p>
          </p:txBody>
        </p:sp>
      </p:grpSp>
      <p:sp>
        <p:nvSpPr>
          <p:cNvPr id="693" name="Shape 693"/>
          <p:cNvSpPr txBox="1"/>
          <p:nvPr/>
        </p:nvSpPr>
        <p:spPr>
          <a:xfrm>
            <a:off x="381000" y="2400300"/>
            <a:ext cx="8382000" cy="6167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Char char="•"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We can visualize </a:t>
            </a:r>
            <a:r>
              <a:rPr b="0" i="1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baseline="-25000" i="1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as an ellipse with axis lengths and directions  determined  by its eigenvalues and eigenvectors.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/>
          <p:nvPr>
            <p:ph idx="4294967295" type="title"/>
          </p:nvPr>
        </p:nvSpPr>
        <p:spPr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Times New Roman"/>
              <a:buNone/>
            </a:pPr>
            <a:r>
              <a:rPr b="0" i="0" lang="en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Harris Corner Detector (cont’d)</a:t>
            </a:r>
            <a:endParaRPr/>
          </a:p>
        </p:txBody>
      </p:sp>
      <p:sp>
        <p:nvSpPr>
          <p:cNvPr id="699" name="Shape 699"/>
          <p:cNvSpPr txBox="1"/>
          <p:nvPr/>
        </p:nvSpPr>
        <p:spPr>
          <a:xfrm>
            <a:off x="207962" y="1483519"/>
            <a:ext cx="49530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Char char="•"/>
            </a:pPr>
            <a:r>
              <a:rPr b="0" i="0" lang="en" sz="2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</a:t>
            </a: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eigenvectors of A</a:t>
            </a:r>
            <a:r>
              <a:rPr b="0" baseline="-2500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encode </a:t>
            </a:r>
            <a:r>
              <a:rPr b="1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direction</a:t>
            </a: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intensity change.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Char char="•"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eigenvalues of A</a:t>
            </a:r>
            <a:r>
              <a:rPr b="0" baseline="-2500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encode </a:t>
            </a:r>
            <a:r>
              <a:rPr b="1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strength</a:t>
            </a: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 intensity change.</a:t>
            </a:r>
            <a:endParaRPr/>
          </a:p>
        </p:txBody>
      </p:sp>
      <p:grpSp>
        <p:nvGrpSpPr>
          <p:cNvPr id="700" name="Shape 700"/>
          <p:cNvGrpSpPr/>
          <p:nvPr/>
        </p:nvGrpSpPr>
        <p:grpSpPr>
          <a:xfrm>
            <a:off x="5062537" y="1621631"/>
            <a:ext cx="3276600" cy="1371600"/>
            <a:chOff x="6172200" y="4876800"/>
            <a:chExt cx="2590800" cy="1447800"/>
          </a:xfrm>
        </p:grpSpPr>
        <p:sp>
          <p:nvSpPr>
            <p:cNvPr id="701" name="Shape 701"/>
            <p:cNvSpPr/>
            <p:nvPr/>
          </p:nvSpPr>
          <p:spPr>
            <a:xfrm>
              <a:off x="7162800" y="4876800"/>
              <a:ext cx="1600200" cy="1447800"/>
            </a:xfrm>
            <a:custGeom>
              <a:pathLst>
                <a:path extrusionOk="0" h="912" w="1008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cap="flat" cmpd="sng" w="4127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2" name="Shape 702"/>
            <p:cNvSpPr txBox="1"/>
            <p:nvPr/>
          </p:nvSpPr>
          <p:spPr>
            <a:xfrm>
              <a:off x="6889750" y="5599112"/>
              <a:ext cx="485775" cy="469900"/>
            </a:xfrm>
            <a:prstGeom prst="rect">
              <a:avLst/>
            </a:prstGeom>
            <a:solidFill>
              <a:schemeClr val="accent1">
                <a:alpha val="49803"/>
              </a:schemeClr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703" name="Shape 703"/>
            <p:cNvCxnSpPr/>
            <p:nvPr/>
          </p:nvCxnSpPr>
          <p:spPr>
            <a:xfrm rot="10800000">
              <a:off x="7135812" y="5480050"/>
              <a:ext cx="15875" cy="376237"/>
            </a:xfrm>
            <a:prstGeom prst="straightConnector1">
              <a:avLst/>
            </a:prstGeom>
            <a:noFill/>
            <a:ln cap="flat" cmpd="sng" w="57150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stealth"/>
            </a:ln>
          </p:spPr>
        </p:cxnSp>
        <p:cxnSp>
          <p:nvCxnSpPr>
            <p:cNvPr id="704" name="Shape 704"/>
            <p:cNvCxnSpPr/>
            <p:nvPr/>
          </p:nvCxnSpPr>
          <p:spPr>
            <a:xfrm rot="10800000">
              <a:off x="6629400" y="5829300"/>
              <a:ext cx="534987" cy="26987"/>
            </a:xfrm>
            <a:prstGeom prst="straightConnector1">
              <a:avLst/>
            </a:prstGeom>
            <a:noFill/>
            <a:ln cap="flat" cmpd="sng" w="57150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stealth"/>
            </a:ln>
          </p:spPr>
        </p:cxnSp>
        <p:sp>
          <p:nvSpPr>
            <p:cNvPr id="705" name="Shape 705"/>
            <p:cNvSpPr/>
            <p:nvPr/>
          </p:nvSpPr>
          <p:spPr>
            <a:xfrm>
              <a:off x="7086600" y="5791200"/>
              <a:ext cx="76200" cy="762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6" name="Shape 706"/>
            <p:cNvSpPr txBox="1"/>
            <p:nvPr/>
          </p:nvSpPr>
          <p:spPr>
            <a:xfrm>
              <a:off x="6629400" y="4908550"/>
              <a:ext cx="420687" cy="333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FF"/>
                </a:buClr>
                <a:buSzPts val="2400"/>
                <a:buFont typeface="Arial"/>
                <a:buNone/>
              </a:pPr>
              <a:r>
                <a:rPr b="0" i="0" lang="en" sz="2400" u="none">
                  <a:solidFill>
                    <a:srgbClr val="0066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en" sz="24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</a:t>
              </a:r>
              <a:r>
                <a:rPr b="0" baseline="-25000" i="0" lang="en" sz="24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707" name="Shape 707"/>
            <p:cNvSpPr txBox="1"/>
            <p:nvPr/>
          </p:nvSpPr>
          <p:spPr>
            <a:xfrm>
              <a:off x="6172200" y="5670550"/>
              <a:ext cx="355600" cy="333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b="0" i="0" lang="en" sz="24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</a:t>
              </a:r>
              <a:r>
                <a:rPr b="0" baseline="-25000" i="0" lang="en" sz="24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grpSp>
        <p:nvGrpSpPr>
          <p:cNvPr id="708" name="Shape 708"/>
          <p:cNvGrpSpPr/>
          <p:nvPr/>
        </p:nvGrpSpPr>
        <p:grpSpPr>
          <a:xfrm>
            <a:off x="2606736" y="2893108"/>
            <a:ext cx="3797177" cy="2252884"/>
            <a:chOff x="3369591" y="3655844"/>
            <a:chExt cx="4303468" cy="3422986"/>
          </a:xfrm>
        </p:grpSpPr>
        <p:sp>
          <p:nvSpPr>
            <p:cNvPr id="709" name="Shape 709"/>
            <p:cNvSpPr/>
            <p:nvPr/>
          </p:nvSpPr>
          <p:spPr>
            <a:xfrm rot="-1140000">
              <a:off x="3578225" y="4398962"/>
              <a:ext cx="3886200" cy="1931987"/>
            </a:xfrm>
            <a:prstGeom prst="ellipse">
              <a:avLst/>
            </a:prstGeom>
            <a:solidFill>
              <a:srgbClr val="7CF6D3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710" name="Shape 710"/>
            <p:cNvCxnSpPr/>
            <p:nvPr/>
          </p:nvCxnSpPr>
          <p:spPr>
            <a:xfrm flipH="1" rot="-9480000">
              <a:off x="4056062" y="4122737"/>
              <a:ext cx="2976562" cy="2489200"/>
            </a:xfrm>
            <a:prstGeom prst="straightConnector1">
              <a:avLst/>
            </a:prstGeom>
            <a:noFill/>
            <a:ln cap="flat" cmpd="sng" w="19050">
              <a:solidFill>
                <a:srgbClr val="FF3300"/>
              </a:solidFill>
              <a:prstDash val="solid"/>
              <a:miter lim="800000"/>
              <a:headEnd len="med" w="med" type="none"/>
              <a:tailEnd len="med" w="med" type="stealth"/>
            </a:ln>
          </p:spPr>
        </p:cxnSp>
        <p:cxnSp>
          <p:nvCxnSpPr>
            <p:cNvPr id="711" name="Shape 711"/>
            <p:cNvCxnSpPr/>
            <p:nvPr/>
          </p:nvCxnSpPr>
          <p:spPr>
            <a:xfrm rot="-9540000">
              <a:off x="4911725" y="4610100"/>
              <a:ext cx="1266825" cy="149225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miter lim="800000"/>
              <a:headEnd len="med" w="med" type="none"/>
              <a:tailEnd len="med" w="med" type="stealth"/>
            </a:ln>
          </p:spPr>
        </p:cxnSp>
        <p:sp>
          <p:nvSpPr>
            <p:cNvPr id="712" name="Shape 712"/>
            <p:cNvSpPr/>
            <p:nvPr/>
          </p:nvSpPr>
          <p:spPr>
            <a:xfrm rot="-6540000">
              <a:off x="6407943" y="4375943"/>
              <a:ext cx="184150" cy="1738312"/>
            </a:xfrm>
            <a:prstGeom prst="leftBrace">
              <a:avLst>
                <a:gd fmla="val 8333" name="adj1"/>
                <a:gd fmla="val 10598" name="adj2"/>
              </a:avLst>
            </a:prstGeom>
            <a:noFill/>
            <a:ln cap="flat" cmpd="sng" w="9525">
              <a:solidFill>
                <a:srgbClr val="FF33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3" name="Shape 713"/>
            <p:cNvSpPr/>
            <p:nvPr/>
          </p:nvSpPr>
          <p:spPr>
            <a:xfrm rot="-1200000">
              <a:off x="5099050" y="4546600"/>
              <a:ext cx="222250" cy="814387"/>
            </a:xfrm>
            <a:prstGeom prst="leftBrace">
              <a:avLst>
                <a:gd fmla="val 8333" name="adj1"/>
                <a:gd fmla="val 10598" name="adj2"/>
              </a:avLst>
            </a:prstGeom>
            <a:noFill/>
            <a:ln cap="flat" cmpd="sng" w="9525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4" name="Shape 714"/>
            <p:cNvSpPr txBox="1"/>
            <p:nvPr/>
          </p:nvSpPr>
          <p:spPr>
            <a:xfrm>
              <a:off x="5651500" y="5251450"/>
              <a:ext cx="1752600" cy="52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400"/>
                <a:buFont typeface="Times New Roman"/>
                <a:buNone/>
              </a:pPr>
              <a:r>
                <a:rPr b="0" i="0" lang="en" sz="2400" u="none">
                  <a:solidFill>
                    <a:schemeClr val="accen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(λ</a:t>
              </a:r>
              <a:r>
                <a:rPr b="0" baseline="-25000" i="0" lang="en" sz="2400" u="none">
                  <a:solidFill>
                    <a:schemeClr val="accen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max</a:t>
              </a:r>
              <a:r>
                <a:rPr b="0" i="0" lang="en" sz="2400" u="none">
                  <a:solidFill>
                    <a:schemeClr val="accen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r>
                <a:rPr b="0" baseline="30000" i="0" lang="en" sz="2400" u="none">
                  <a:solidFill>
                    <a:schemeClr val="accen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1/2</a:t>
              </a:r>
              <a:endParaRPr/>
            </a:p>
          </p:txBody>
        </p:sp>
        <p:sp>
          <p:nvSpPr>
            <p:cNvPr id="715" name="Shape 715"/>
            <p:cNvSpPr txBox="1"/>
            <p:nvPr/>
          </p:nvSpPr>
          <p:spPr>
            <a:xfrm>
              <a:off x="3751262" y="4991100"/>
              <a:ext cx="1752600" cy="5222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3300"/>
                </a:buClr>
                <a:buSzPts val="2400"/>
                <a:buFont typeface="Times New Roman"/>
                <a:buNone/>
              </a:pPr>
              <a:r>
                <a:rPr b="0" i="0" lang="en" sz="2400" u="none">
                  <a:solidFill>
                    <a:srgbClr val="FF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(λ</a:t>
              </a:r>
              <a:r>
                <a:rPr b="0" baseline="-25000" i="0" lang="en" sz="2400" u="none">
                  <a:solidFill>
                    <a:srgbClr val="FF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min</a:t>
              </a:r>
              <a:r>
                <a:rPr b="0" i="0" lang="en" sz="2400" u="none">
                  <a:solidFill>
                    <a:srgbClr val="FF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r>
                <a:rPr b="0" baseline="30000" i="0" lang="en" sz="2400" u="none">
                  <a:solidFill>
                    <a:srgbClr val="FF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1/2</a:t>
              </a:r>
              <a:endParaRPr/>
            </a:p>
          </p:txBody>
        </p:sp>
      </p:grpSp>
      <p:sp>
        <p:nvSpPr>
          <p:cNvPr id="716" name="Shape 716"/>
          <p:cNvSpPr txBox="1"/>
          <p:nvPr/>
        </p:nvSpPr>
        <p:spPr>
          <a:xfrm>
            <a:off x="6323012" y="3740944"/>
            <a:ext cx="1827212" cy="435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rebuchet MS"/>
              <a:buNone/>
            </a:pPr>
            <a:r>
              <a:rPr b="1" i="0" lang="en" sz="16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direction of the fastest change</a:t>
            </a:r>
            <a:endParaRPr/>
          </a:p>
        </p:txBody>
      </p:sp>
      <p:sp>
        <p:nvSpPr>
          <p:cNvPr id="717" name="Shape 717"/>
          <p:cNvSpPr txBox="1"/>
          <p:nvPr/>
        </p:nvSpPr>
        <p:spPr>
          <a:xfrm>
            <a:off x="2030412" y="3184922"/>
            <a:ext cx="1827212" cy="435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rebuchet MS"/>
              <a:buNone/>
            </a:pPr>
            <a:r>
              <a:rPr b="1" i="0" lang="en" sz="1600" u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direction of the slowest change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/>
          <p:nvPr/>
        </p:nvSpPr>
        <p:spPr>
          <a:xfrm>
            <a:off x="838200" y="3600450"/>
            <a:ext cx="3124200" cy="914400"/>
          </a:xfrm>
          <a:prstGeom prst="rightArrowCallout">
            <a:avLst>
              <a:gd fmla="val 16343" name="adj1"/>
              <a:gd fmla="val 5596" name="adj2"/>
              <a:gd fmla="val 18095" name="adj3"/>
              <a:gd fmla="val 64977" name="adj4"/>
            </a:avLst>
          </a:prstGeom>
          <a:solidFill>
            <a:srgbClr val="C0C0C0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3" name="Shape 723"/>
          <p:cNvSpPr txBox="1"/>
          <p:nvPr>
            <p:ph idx="4294967295" type="title"/>
          </p:nvPr>
        </p:nvSpPr>
        <p:spPr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Times New Roman"/>
              <a:buNone/>
            </a:pPr>
            <a:r>
              <a:rPr b="0" i="0" lang="en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Harris Corner Detector (cont’d)</a:t>
            </a:r>
            <a:endParaRPr/>
          </a:p>
        </p:txBody>
      </p:sp>
      <p:sp>
        <p:nvSpPr>
          <p:cNvPr id="724" name="Shape 724"/>
          <p:cNvSpPr txBox="1"/>
          <p:nvPr/>
        </p:nvSpPr>
        <p:spPr>
          <a:xfrm>
            <a:off x="4038600" y="1314450"/>
            <a:ext cx="4343400" cy="3257550"/>
          </a:xfrm>
          <a:prstGeom prst="rect">
            <a:avLst/>
          </a:prstGeom>
          <a:solidFill>
            <a:srgbClr val="F38F67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7772400" y="4572000"/>
            <a:ext cx="762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b="0" baseline="-2500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/>
          </a:p>
        </p:txBody>
      </p:sp>
      <p:sp>
        <p:nvSpPr>
          <p:cNvPr id="726" name="Shape 726"/>
          <p:cNvSpPr txBox="1"/>
          <p:nvPr/>
        </p:nvSpPr>
        <p:spPr>
          <a:xfrm>
            <a:off x="3124200" y="1371600"/>
            <a:ext cx="10668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b="0" baseline="-2500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/>
          </a:p>
        </p:txBody>
      </p:sp>
      <p:sp>
        <p:nvSpPr>
          <p:cNvPr id="727" name="Shape 727"/>
          <p:cNvSpPr/>
          <p:nvPr/>
        </p:nvSpPr>
        <p:spPr>
          <a:xfrm>
            <a:off x="4495800" y="1314450"/>
            <a:ext cx="3886200" cy="2952750"/>
          </a:xfrm>
          <a:custGeom>
            <a:pathLst>
              <a:path extrusionOk="0" h="2480" w="2448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8" name="Shape 728"/>
          <p:cNvSpPr/>
          <p:nvPr/>
        </p:nvSpPr>
        <p:spPr>
          <a:xfrm>
            <a:off x="4038600" y="3257550"/>
            <a:ext cx="1749425" cy="1314450"/>
          </a:xfrm>
          <a:prstGeom prst="rtTriangle">
            <a:avLst/>
          </a:prstGeom>
          <a:solidFill>
            <a:srgbClr val="B2B2B2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9" name="Shape 729"/>
          <p:cNvSpPr txBox="1"/>
          <p:nvPr/>
        </p:nvSpPr>
        <p:spPr>
          <a:xfrm>
            <a:off x="5562600" y="1771650"/>
            <a:ext cx="2667000" cy="13930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  <a:buFont typeface="Times New Roman"/>
              <a:buNone/>
            </a:pPr>
            <a:r>
              <a:rPr b="0" i="0" lang="en" sz="240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“Corner”</a:t>
            </a:r>
            <a:b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b="0" baseline="-2500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0" lang="en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b="0" baseline="-2500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are large,</a:t>
            </a:r>
            <a:br>
              <a:rPr b="0" i="0" lang="en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b="0" baseline="-2500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</a:t>
            </a: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~ λ</a:t>
            </a:r>
            <a:r>
              <a:rPr b="0" baseline="-2500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;</a:t>
            </a:r>
            <a:br>
              <a:rPr b="0" i="0" lang="en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1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intensity</a:t>
            </a:r>
            <a:r>
              <a:rPr b="0" i="0" lang="en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changes in all directions</a:t>
            </a:r>
            <a:endParaRPr/>
          </a:p>
        </p:txBody>
      </p:sp>
      <p:sp>
        <p:nvSpPr>
          <p:cNvPr id="730" name="Shape 730"/>
          <p:cNvSpPr txBox="1"/>
          <p:nvPr/>
        </p:nvSpPr>
        <p:spPr>
          <a:xfrm>
            <a:off x="762000" y="3675413"/>
            <a:ext cx="2514600" cy="10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" sz="1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b="0" baseline="-25000" i="0" lang="en" sz="1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0" lang="en" sz="1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λ</a:t>
            </a:r>
            <a:r>
              <a:rPr b="0" baseline="-25000" i="0" lang="en" sz="1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" sz="1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are small;</a:t>
            </a:r>
            <a:br>
              <a:rPr b="0" i="0" lang="en" sz="1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1" lang="en" sz="1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intensity </a:t>
            </a:r>
            <a:r>
              <a:rPr b="0" i="0" lang="en" sz="1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almost </a:t>
            </a:r>
            <a:endParaRPr b="0" i="0" sz="16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" sz="1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constant in all directions</a:t>
            </a:r>
            <a:endParaRPr sz="1600"/>
          </a:p>
        </p:txBody>
      </p:sp>
      <p:sp>
        <p:nvSpPr>
          <p:cNvPr id="731" name="Shape 731"/>
          <p:cNvSpPr txBox="1"/>
          <p:nvPr/>
        </p:nvSpPr>
        <p:spPr>
          <a:xfrm>
            <a:off x="7162800" y="3829050"/>
            <a:ext cx="1295400" cy="6167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  <a:buFont typeface="Times New Roman"/>
              <a:buNone/>
            </a:pPr>
            <a:r>
              <a:rPr b="0" i="0" lang="en" sz="240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“Edge” </a:t>
            </a:r>
            <a:b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b="0" baseline="-2500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0" lang="en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&gt;&gt; </a:t>
            </a: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b="0" baseline="-2500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/>
          </a:p>
        </p:txBody>
      </p:sp>
      <p:sp>
        <p:nvSpPr>
          <p:cNvPr id="732" name="Shape 732"/>
          <p:cNvSpPr txBox="1"/>
          <p:nvPr/>
        </p:nvSpPr>
        <p:spPr>
          <a:xfrm>
            <a:off x="4114800" y="1428750"/>
            <a:ext cx="1295400" cy="6167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  <a:buFont typeface="Times New Roman"/>
              <a:buNone/>
            </a:pPr>
            <a:r>
              <a:rPr b="0" i="0" lang="en" sz="240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“Edge” </a:t>
            </a:r>
            <a:b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b="0" baseline="-2500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&gt;&gt; </a:t>
            </a: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b="0" baseline="-2500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/>
          </a:p>
        </p:txBody>
      </p:sp>
      <p:sp>
        <p:nvSpPr>
          <p:cNvPr id="733" name="Shape 733"/>
          <p:cNvSpPr txBox="1"/>
          <p:nvPr/>
        </p:nvSpPr>
        <p:spPr>
          <a:xfrm>
            <a:off x="3962400" y="3798800"/>
            <a:ext cx="12192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  <a:buFont typeface="Times New Roman"/>
              <a:buNone/>
            </a:pPr>
            <a:r>
              <a:rPr b="0" i="0" lang="en" sz="2400" u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“Flat” region</a:t>
            </a:r>
            <a:endParaRPr/>
          </a:p>
        </p:txBody>
      </p:sp>
      <p:sp>
        <p:nvSpPr>
          <p:cNvPr id="734" name="Shape 734"/>
          <p:cNvSpPr txBox="1"/>
          <p:nvPr/>
        </p:nvSpPr>
        <p:spPr>
          <a:xfrm>
            <a:off x="304800" y="1885950"/>
            <a:ext cx="3429000" cy="1029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b="0" i="0" lang="en" sz="2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Classification of pixels using the eigenvalues of </a:t>
            </a:r>
            <a:r>
              <a:rPr b="0" i="1" lang="en" sz="2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baseline="-25000" i="1" lang="en" sz="2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 </a:t>
            </a:r>
            <a:r>
              <a:rPr b="0" i="0" lang="en" sz="2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/>
          </a:p>
        </p:txBody>
      </p:sp>
      <p:sp>
        <p:nvSpPr>
          <p:cNvPr id="735" name="Shape 735"/>
          <p:cNvSpPr/>
          <p:nvPr/>
        </p:nvSpPr>
        <p:spPr>
          <a:xfrm>
            <a:off x="6934200" y="1600200"/>
            <a:ext cx="609600" cy="478631"/>
          </a:xfrm>
          <a:prstGeom prst="ellipse">
            <a:avLst/>
          </a:prstGeom>
          <a:solidFill>
            <a:srgbClr val="000099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6" name="Shape 736"/>
          <p:cNvSpPr/>
          <p:nvPr/>
        </p:nvSpPr>
        <p:spPr>
          <a:xfrm>
            <a:off x="4184650" y="1371600"/>
            <a:ext cx="927100" cy="94059"/>
          </a:xfrm>
          <a:prstGeom prst="ellipse">
            <a:avLst/>
          </a:prstGeom>
          <a:solidFill>
            <a:srgbClr val="000099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7" name="Shape 737"/>
          <p:cNvSpPr/>
          <p:nvPr/>
        </p:nvSpPr>
        <p:spPr>
          <a:xfrm>
            <a:off x="4267200" y="3714750"/>
            <a:ext cx="152400" cy="114300"/>
          </a:xfrm>
          <a:prstGeom prst="ellipse">
            <a:avLst/>
          </a:prstGeom>
          <a:solidFill>
            <a:srgbClr val="000099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8" name="Shape 738"/>
          <p:cNvSpPr/>
          <p:nvPr/>
        </p:nvSpPr>
        <p:spPr>
          <a:xfrm rot="5559949">
            <a:off x="6766554" y="4152123"/>
            <a:ext cx="695654" cy="125379"/>
          </a:xfrm>
          <a:prstGeom prst="ellipse">
            <a:avLst/>
          </a:prstGeom>
          <a:solidFill>
            <a:srgbClr val="000099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39" name="Shape 739"/>
          <p:cNvCxnSpPr/>
          <p:nvPr/>
        </p:nvCxnSpPr>
        <p:spPr>
          <a:xfrm>
            <a:off x="8382000" y="4572000"/>
            <a:ext cx="228600" cy="0"/>
          </a:xfrm>
          <a:prstGeom prst="straightConnector1">
            <a:avLst/>
          </a:prstGeom>
          <a:noFill/>
          <a:ln cap="sq" cmpd="sng" w="19050">
            <a:solidFill>
              <a:schemeClr val="lt1"/>
            </a:solidFill>
            <a:prstDash val="solid"/>
            <a:miter lim="800000"/>
            <a:headEnd len="med" w="med" type="none"/>
            <a:tailEnd len="sm" w="sm" type="triangle"/>
          </a:ln>
        </p:spPr>
      </p:cxnSp>
      <p:cxnSp>
        <p:nvCxnSpPr>
          <p:cNvPr id="740" name="Shape 740"/>
          <p:cNvCxnSpPr/>
          <p:nvPr/>
        </p:nvCxnSpPr>
        <p:spPr>
          <a:xfrm rot="10800000">
            <a:off x="4038600" y="1143000"/>
            <a:ext cx="0" cy="171450"/>
          </a:xfrm>
          <a:prstGeom prst="straightConnector1">
            <a:avLst/>
          </a:prstGeom>
          <a:noFill/>
          <a:ln cap="sq" cmpd="sng" w="19050">
            <a:solidFill>
              <a:schemeClr val="lt1"/>
            </a:solidFill>
            <a:prstDash val="solid"/>
            <a:miter lim="800000"/>
            <a:headEnd len="med" w="med" type="none"/>
            <a:tailEnd len="sm" w="sm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 txBox="1"/>
          <p:nvPr/>
        </p:nvSpPr>
        <p:spPr>
          <a:xfrm>
            <a:off x="2057400" y="3829050"/>
            <a:ext cx="487680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6" name="Shape 746"/>
          <p:cNvSpPr txBox="1"/>
          <p:nvPr/>
        </p:nvSpPr>
        <p:spPr>
          <a:xfrm>
            <a:off x="1676400" y="2343150"/>
            <a:ext cx="5334000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7" name="Shape 747"/>
          <p:cNvSpPr txBox="1"/>
          <p:nvPr>
            <p:ph type="title"/>
          </p:nvPr>
        </p:nvSpPr>
        <p:spPr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Times New Roman"/>
              <a:buNone/>
            </a:pPr>
            <a:r>
              <a:rPr b="0" i="0" lang="en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Harris Corner Detector (cont’d)</a:t>
            </a:r>
            <a:endParaRPr/>
          </a:p>
        </p:txBody>
      </p:sp>
      <p:sp>
        <p:nvSpPr>
          <p:cNvPr id="748" name="Shape 748"/>
          <p:cNvSpPr txBox="1"/>
          <p:nvPr>
            <p:ph idx="1" type="body"/>
          </p:nvPr>
        </p:nvSpPr>
        <p:spPr>
          <a:xfrm>
            <a:off x="1290900" y="1149725"/>
            <a:ext cx="8001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•"/>
            </a:pPr>
            <a:r>
              <a:rPr b="0" i="0" lang="en" sz="26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avoid computing the eigenvalues explicitly, the Harris detector uses the following function:</a:t>
            </a:r>
            <a:endParaRPr/>
          </a:p>
          <a:p>
            <a:pPr indent="-177800" lvl="0" marL="3429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None/>
            </a:pPr>
            <a:r>
              <a:t/>
            </a:r>
            <a:endParaRPr b="0" i="0" sz="26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None/>
            </a:pPr>
            <a:r>
              <a:rPr b="0" i="0" lang="en" sz="26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 </a:t>
            </a:r>
            <a:r>
              <a:rPr b="1" i="0" lang="en" sz="2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R(A</a:t>
            </a:r>
            <a:r>
              <a:rPr b="1" baseline="-25000" i="0" lang="en" sz="2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1" i="0" lang="en" sz="2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det(A</a:t>
            </a:r>
            <a:r>
              <a:rPr b="1" baseline="-25000" i="0" lang="en" sz="2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1" i="0" lang="en" sz="2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– α trace</a:t>
            </a:r>
            <a:r>
              <a:rPr b="1" baseline="30000" i="0" lang="en" sz="2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1" i="0" lang="en" sz="2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</a:t>
            </a:r>
            <a:r>
              <a:rPr b="1" baseline="-25000" i="0" lang="en" sz="2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1" i="0" lang="en" sz="2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</a:pPr>
            <a:r>
              <a:rPr b="1" i="0" lang="en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b="0" i="0" lang="en" sz="26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which is equal to:</a:t>
            </a:r>
            <a:endParaRPr b="0" i="0" sz="26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t/>
            </a:r>
            <a:endParaRPr sz="1500"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b="1" i="0" lang="en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b="1" i="0" lang="en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1" i="0" lang="en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R(A</a:t>
            </a:r>
            <a:r>
              <a:rPr b="1" baseline="-25000" i="0" lang="en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1" i="0" lang="en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λ</a:t>
            </a:r>
            <a:r>
              <a:rPr b="1" baseline="-25000" i="0" lang="en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1" i="0" lang="en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λ</a:t>
            </a:r>
            <a:r>
              <a:rPr b="1" baseline="-25000" i="0" lang="en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1" i="0" lang="en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α (λ</a:t>
            </a:r>
            <a:r>
              <a:rPr b="1" baseline="-25000" i="0" lang="en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1" i="0" lang="en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λ</a:t>
            </a:r>
            <a:r>
              <a:rPr b="1" baseline="-25000" i="0" lang="en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1" i="0" lang="en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b="1" baseline="30000" i="0" lang="en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/>
          </a:p>
        </p:txBody>
      </p:sp>
      <p:sp>
        <p:nvSpPr>
          <p:cNvPr id="749" name="Shape 749"/>
          <p:cNvSpPr txBox="1"/>
          <p:nvPr/>
        </p:nvSpPr>
        <p:spPr>
          <a:xfrm>
            <a:off x="7162800" y="2514600"/>
            <a:ext cx="1652587" cy="3464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α: is a const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 txBox="1"/>
          <p:nvPr>
            <p:ph idx="4294967295"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Times New Roman"/>
              <a:buNone/>
            </a:pPr>
            <a:r>
              <a:rPr b="0" i="0" lang="en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Harris Corner Detector (cont’d)</a:t>
            </a:r>
            <a:endParaRPr/>
          </a:p>
        </p:txBody>
      </p:sp>
      <p:grpSp>
        <p:nvGrpSpPr>
          <p:cNvPr id="755" name="Shape 755"/>
          <p:cNvGrpSpPr/>
          <p:nvPr/>
        </p:nvGrpSpPr>
        <p:grpSpPr>
          <a:xfrm>
            <a:off x="4450975" y="1314600"/>
            <a:ext cx="4495800" cy="3257550"/>
            <a:chOff x="3962400" y="1752600"/>
            <a:chExt cx="4495800" cy="4343400"/>
          </a:xfrm>
        </p:grpSpPr>
        <p:sp>
          <p:nvSpPr>
            <p:cNvPr id="756" name="Shape 756"/>
            <p:cNvSpPr txBox="1"/>
            <p:nvPr/>
          </p:nvSpPr>
          <p:spPr>
            <a:xfrm>
              <a:off x="4038600" y="1752600"/>
              <a:ext cx="4343400" cy="4343400"/>
            </a:xfrm>
            <a:prstGeom prst="rect">
              <a:avLst/>
            </a:prstGeom>
            <a:solidFill>
              <a:srgbClr val="F38F67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57" name="Shape 757"/>
            <p:cNvSpPr/>
            <p:nvPr/>
          </p:nvSpPr>
          <p:spPr>
            <a:xfrm>
              <a:off x="4495800" y="1752600"/>
              <a:ext cx="3886200" cy="3937000"/>
            </a:xfrm>
            <a:custGeom>
              <a:pathLst>
                <a:path extrusionOk="0" h="2480" w="2448">
                  <a:moveTo>
                    <a:pt x="0" y="1920"/>
                  </a:moveTo>
                  <a:lnTo>
                    <a:pt x="672" y="0"/>
                  </a:lnTo>
                  <a:lnTo>
                    <a:pt x="2448" y="0"/>
                  </a:lnTo>
                  <a:lnTo>
                    <a:pt x="2448" y="1872"/>
                  </a:lnTo>
                  <a:lnTo>
                    <a:pt x="555" y="2480"/>
                  </a:lnTo>
                  <a:lnTo>
                    <a:pt x="0" y="192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58" name="Shape 758"/>
            <p:cNvSpPr/>
            <p:nvPr/>
          </p:nvSpPr>
          <p:spPr>
            <a:xfrm>
              <a:off x="4038600" y="4343400"/>
              <a:ext cx="1749425" cy="1752600"/>
            </a:xfrm>
            <a:prstGeom prst="rtTriangle">
              <a:avLst/>
            </a:prstGeom>
            <a:solidFill>
              <a:srgbClr val="B2B2B2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59" name="Shape 759"/>
            <p:cNvSpPr txBox="1"/>
            <p:nvPr/>
          </p:nvSpPr>
          <p:spPr>
            <a:xfrm>
              <a:off x="5562600" y="2362200"/>
              <a:ext cx="2667000" cy="822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3CC"/>
                </a:buClr>
                <a:buSzPts val="2400"/>
                <a:buFont typeface="Times New Roman"/>
                <a:buNone/>
              </a:pPr>
              <a:r>
                <a:rPr b="0" i="0" lang="en" sz="2400" u="none">
                  <a:solidFill>
                    <a:srgbClr val="0033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“Corner”</a:t>
              </a:r>
              <a:br>
                <a:rPr b="0" i="0" lang="en" sz="24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r>
                <a:rPr b="0" i="0" lang="en" sz="24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 &gt; 0</a:t>
              </a:r>
              <a:endParaRPr/>
            </a:p>
          </p:txBody>
        </p:sp>
        <p:sp>
          <p:nvSpPr>
            <p:cNvPr id="760" name="Shape 760"/>
            <p:cNvSpPr txBox="1"/>
            <p:nvPr/>
          </p:nvSpPr>
          <p:spPr>
            <a:xfrm>
              <a:off x="7162800" y="5105400"/>
              <a:ext cx="1295400" cy="822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3CC"/>
                </a:buClr>
                <a:buSzPts val="2400"/>
                <a:buFont typeface="Times New Roman"/>
                <a:buNone/>
              </a:pPr>
              <a:r>
                <a:rPr b="0" i="0" lang="en" sz="2400" u="none">
                  <a:solidFill>
                    <a:srgbClr val="0033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“Edge” </a:t>
              </a:r>
              <a:br>
                <a:rPr b="0" i="0" lang="en" sz="24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r>
                <a:rPr b="0" i="0" lang="en" sz="24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 &lt; 0</a:t>
              </a:r>
              <a:endParaRPr/>
            </a:p>
          </p:txBody>
        </p:sp>
        <p:sp>
          <p:nvSpPr>
            <p:cNvPr id="761" name="Shape 761"/>
            <p:cNvSpPr txBox="1"/>
            <p:nvPr/>
          </p:nvSpPr>
          <p:spPr>
            <a:xfrm>
              <a:off x="4114800" y="1905000"/>
              <a:ext cx="1295400" cy="822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3CC"/>
                </a:buClr>
                <a:buSzPts val="2400"/>
                <a:buFont typeface="Times New Roman"/>
                <a:buNone/>
              </a:pPr>
              <a:r>
                <a:rPr b="0" i="0" lang="en" sz="2400" u="none">
                  <a:solidFill>
                    <a:srgbClr val="0033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“Edge” </a:t>
              </a:r>
              <a:br>
                <a:rPr b="0" i="0" lang="en" sz="24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r>
                <a:rPr b="0" i="1" lang="en" sz="24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r>
                <a:rPr b="0" i="0" lang="en" sz="24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&lt; 0</a:t>
              </a:r>
              <a:endParaRPr/>
            </a:p>
          </p:txBody>
        </p:sp>
        <p:sp>
          <p:nvSpPr>
            <p:cNvPr id="762" name="Shape 762"/>
            <p:cNvSpPr txBox="1"/>
            <p:nvPr/>
          </p:nvSpPr>
          <p:spPr>
            <a:xfrm>
              <a:off x="3962400" y="5181600"/>
              <a:ext cx="1219200" cy="822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3CC"/>
                </a:buClr>
                <a:buSzPts val="2400"/>
                <a:buFont typeface="Times New Roman"/>
                <a:buNone/>
              </a:pPr>
              <a:r>
                <a:rPr b="0" i="0" lang="en" sz="2400" u="none">
                  <a:solidFill>
                    <a:srgbClr val="0033C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“Flat” region</a:t>
              </a: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6934200" y="2133600"/>
              <a:ext cx="609600" cy="638175"/>
            </a:xfrm>
            <a:prstGeom prst="ellipse">
              <a:avLst/>
            </a:prstGeom>
            <a:solidFill>
              <a:srgbClr val="000099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64" name="Shape 764"/>
            <p:cNvSpPr/>
            <p:nvPr/>
          </p:nvSpPr>
          <p:spPr>
            <a:xfrm>
              <a:off x="4184650" y="1828800"/>
              <a:ext cx="927100" cy="125412"/>
            </a:xfrm>
            <a:prstGeom prst="ellipse">
              <a:avLst/>
            </a:prstGeom>
            <a:solidFill>
              <a:srgbClr val="000099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65" name="Shape 765"/>
            <p:cNvSpPr/>
            <p:nvPr/>
          </p:nvSpPr>
          <p:spPr>
            <a:xfrm>
              <a:off x="4267200" y="4953000"/>
              <a:ext cx="152400" cy="152400"/>
            </a:xfrm>
            <a:prstGeom prst="ellipse">
              <a:avLst/>
            </a:prstGeom>
            <a:solidFill>
              <a:srgbClr val="000099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66" name="Shape 766"/>
            <p:cNvSpPr/>
            <p:nvPr/>
          </p:nvSpPr>
          <p:spPr>
            <a:xfrm rot="5520000">
              <a:off x="6650831" y="5557043"/>
              <a:ext cx="927100" cy="125412"/>
            </a:xfrm>
            <a:prstGeom prst="ellipse">
              <a:avLst/>
            </a:prstGeom>
            <a:solidFill>
              <a:srgbClr val="000099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Shape 767"/>
            <p:cNvSpPr txBox="1"/>
            <p:nvPr/>
          </p:nvSpPr>
          <p:spPr>
            <a:xfrm rot="-10680000">
              <a:off x="7070035" y="5291952"/>
              <a:ext cx="88680" cy="6555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68" name="Shape 768"/>
            <p:cNvSpPr txBox="1"/>
            <p:nvPr/>
          </p:nvSpPr>
          <p:spPr>
            <a:xfrm>
              <a:off x="4899025" y="4714875"/>
              <a:ext cx="1274762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Times New Roman"/>
                <a:buNone/>
              </a:pPr>
              <a:r>
                <a:rPr b="0" i="1" lang="en" sz="24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|R| </a:t>
              </a:r>
              <a:r>
                <a:rPr b="0" i="0" lang="en" sz="24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small</a:t>
              </a:r>
              <a:endParaRPr/>
            </a:p>
          </p:txBody>
        </p:sp>
        <p:cxnSp>
          <p:nvCxnSpPr>
            <p:cNvPr id="769" name="Shape 769"/>
            <p:cNvCxnSpPr/>
            <p:nvPr/>
          </p:nvCxnSpPr>
          <p:spPr>
            <a:xfrm flipH="1">
              <a:off x="5029200" y="5181600"/>
              <a:ext cx="533400" cy="3810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sp>
        <p:nvSpPr>
          <p:cNvPr id="770" name="Shape 770"/>
          <p:cNvSpPr txBox="1"/>
          <p:nvPr/>
        </p:nvSpPr>
        <p:spPr>
          <a:xfrm>
            <a:off x="609600" y="3486150"/>
            <a:ext cx="2933700" cy="678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α: is usually between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0.04 and 0.06</a:t>
            </a:r>
            <a:endParaRPr/>
          </a:p>
        </p:txBody>
      </p:sp>
      <p:sp>
        <p:nvSpPr>
          <p:cNvPr id="771" name="Shape 771"/>
          <p:cNvSpPr txBox="1"/>
          <p:nvPr/>
        </p:nvSpPr>
        <p:spPr>
          <a:xfrm>
            <a:off x="161350" y="2984750"/>
            <a:ext cx="4329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1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R(A</a:t>
            </a:r>
            <a:r>
              <a:rPr b="1" baseline="-2500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1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det(A</a:t>
            </a:r>
            <a:r>
              <a:rPr b="1" baseline="-2500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1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– α trace</a:t>
            </a:r>
            <a:r>
              <a:rPr b="1" baseline="3000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1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</a:t>
            </a:r>
            <a:r>
              <a:rPr b="1" baseline="-2500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1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</p:txBody>
      </p:sp>
      <p:sp>
        <p:nvSpPr>
          <p:cNvPr id="772" name="Shape 772"/>
          <p:cNvSpPr txBox="1"/>
          <p:nvPr/>
        </p:nvSpPr>
        <p:spPr>
          <a:xfrm>
            <a:off x="457200" y="1714500"/>
            <a:ext cx="3565525" cy="8703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b="0" i="0" lang="en" sz="2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Classification of image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b="0" i="0" lang="en" sz="2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points using R(A</a:t>
            </a:r>
            <a:r>
              <a:rPr b="0" baseline="-25000" i="0" lang="en" sz="2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0" i="0" lang="en" sz="2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):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 txBox="1"/>
          <p:nvPr>
            <p:ph type="title"/>
          </p:nvPr>
        </p:nvSpPr>
        <p:spPr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Times New Roman"/>
              <a:buNone/>
            </a:pPr>
            <a:r>
              <a:rPr b="0" i="0" lang="en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Harris Corner Detector - Steps</a:t>
            </a:r>
            <a:endParaRPr/>
          </a:p>
        </p:txBody>
      </p:sp>
      <p:pic>
        <p:nvPicPr>
          <p:cNvPr id="778" name="Shape 7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6062" y="2114550"/>
            <a:ext cx="2290762" cy="49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Shape 7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4000" y="2114550"/>
            <a:ext cx="2240756" cy="51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Shape 780"/>
          <p:cNvSpPr txBox="1"/>
          <p:nvPr/>
        </p:nvSpPr>
        <p:spPr>
          <a:xfrm>
            <a:off x="1752600" y="2815828"/>
            <a:ext cx="5943600" cy="3452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σ</a:t>
            </a:r>
            <a:r>
              <a:rPr b="0" baseline="-2500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called the  </a:t>
            </a:r>
            <a:r>
              <a:rPr b="0" i="0" lang="en" sz="24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“differentiation”</a:t>
            </a: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scale</a:t>
            </a:r>
            <a:endParaRPr/>
          </a:p>
        </p:txBody>
      </p:sp>
      <p:sp>
        <p:nvSpPr>
          <p:cNvPr id="781" name="Shape 781"/>
          <p:cNvSpPr txBox="1"/>
          <p:nvPr/>
        </p:nvSpPr>
        <p:spPr>
          <a:xfrm>
            <a:off x="990600" y="1543050"/>
            <a:ext cx="8029575" cy="3464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AutoNum type="arabicPeriod"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 the horizontal and vertical (Gaussian) derivatives</a:t>
            </a:r>
            <a:endParaRPr/>
          </a:p>
        </p:txBody>
      </p:sp>
      <p:sp>
        <p:nvSpPr>
          <p:cNvPr id="782" name="Shape 782"/>
          <p:cNvSpPr txBox="1"/>
          <p:nvPr/>
        </p:nvSpPr>
        <p:spPr>
          <a:xfrm>
            <a:off x="1012825" y="3314700"/>
            <a:ext cx="77346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Compute the three images (f</a:t>
            </a:r>
            <a:r>
              <a:rPr b="0" baseline="-2500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30000"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aseline="30000"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aseline="-25000"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nvolved in A</a:t>
            </a:r>
            <a:r>
              <a:rPr b="0" baseline="-2500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  </a:t>
            </a: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/>
          </a:p>
        </p:txBody>
      </p:sp>
      <p:pic>
        <p:nvPicPr>
          <p:cNvPr id="783" name="Shape 7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5000" y="3886200"/>
            <a:ext cx="3756422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 txBox="1"/>
          <p:nvPr>
            <p:ph type="title"/>
          </p:nvPr>
        </p:nvSpPr>
        <p:spPr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Times New Roman"/>
              <a:buNone/>
            </a:pPr>
            <a:r>
              <a:rPr b="0" i="0" lang="en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Harris Detector - Steps</a:t>
            </a:r>
            <a:endParaRPr/>
          </a:p>
        </p:txBody>
      </p:sp>
      <p:sp>
        <p:nvSpPr>
          <p:cNvPr id="789" name="Shape 789"/>
          <p:cNvSpPr txBox="1"/>
          <p:nvPr/>
        </p:nvSpPr>
        <p:spPr>
          <a:xfrm>
            <a:off x="2473325" y="3739753"/>
            <a:ext cx="4329112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1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R(A</a:t>
            </a:r>
            <a:r>
              <a:rPr b="1" baseline="-2500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1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det(A</a:t>
            </a:r>
            <a:r>
              <a:rPr b="1" baseline="-2500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1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– α trace</a:t>
            </a:r>
            <a:r>
              <a:rPr b="1" baseline="3000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1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</a:t>
            </a:r>
            <a:r>
              <a:rPr b="1" baseline="-2500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1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</p:txBody>
      </p:sp>
      <p:sp>
        <p:nvSpPr>
          <p:cNvPr id="790" name="Shape 790"/>
          <p:cNvSpPr txBox="1"/>
          <p:nvPr/>
        </p:nvSpPr>
        <p:spPr>
          <a:xfrm>
            <a:off x="1012825" y="1571625"/>
            <a:ext cx="7658100" cy="3452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 Convolve each of the three images with a larger Gaussian</a:t>
            </a:r>
            <a:endParaRPr/>
          </a:p>
        </p:txBody>
      </p:sp>
      <p:grpSp>
        <p:nvGrpSpPr>
          <p:cNvPr id="791" name="Shape 791"/>
          <p:cNvGrpSpPr/>
          <p:nvPr/>
        </p:nvGrpSpPr>
        <p:grpSpPr>
          <a:xfrm>
            <a:off x="1958975" y="2024063"/>
            <a:ext cx="4614863" cy="1085850"/>
            <a:chOff x="2427287" y="2819400"/>
            <a:chExt cx="3516313" cy="1217612"/>
          </a:xfrm>
        </p:grpSpPr>
        <p:sp>
          <p:nvSpPr>
            <p:cNvPr id="792" name="Shape 792"/>
            <p:cNvSpPr txBox="1"/>
            <p:nvPr/>
          </p:nvSpPr>
          <p:spPr>
            <a:xfrm>
              <a:off x="2427287" y="3276600"/>
              <a:ext cx="911225" cy="4365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Times New Roman"/>
                <a:buNone/>
              </a:pPr>
              <a:r>
                <a:rPr b="0" i="1" lang="en" sz="28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w(x,y)</a:t>
              </a:r>
              <a:r>
                <a:rPr b="0" i="0" lang="en" sz="20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:</a:t>
              </a:r>
              <a:endParaRPr/>
            </a:p>
          </p:txBody>
        </p:sp>
        <p:grpSp>
          <p:nvGrpSpPr>
            <p:cNvPr id="793" name="Shape 793"/>
            <p:cNvGrpSpPr/>
            <p:nvPr/>
          </p:nvGrpSpPr>
          <p:grpSpPr>
            <a:xfrm>
              <a:off x="3581400" y="2819400"/>
              <a:ext cx="2362200" cy="1217612"/>
              <a:chOff x="6486525" y="4648200"/>
              <a:chExt cx="2362200" cy="1217612"/>
            </a:xfrm>
          </p:grpSpPr>
          <p:grpSp>
            <p:nvGrpSpPr>
              <p:cNvPr id="794" name="Shape 794"/>
              <p:cNvGrpSpPr/>
              <p:nvPr/>
            </p:nvGrpSpPr>
            <p:grpSpPr>
              <a:xfrm>
                <a:off x="6486525" y="4648200"/>
                <a:ext cx="2362200" cy="685800"/>
                <a:chOff x="5867400" y="5181600"/>
                <a:chExt cx="3048000" cy="990600"/>
              </a:xfrm>
            </p:grpSpPr>
            <p:grpSp>
              <p:nvGrpSpPr>
                <p:cNvPr id="795" name="Shape 795"/>
                <p:cNvGrpSpPr/>
                <p:nvPr/>
              </p:nvGrpSpPr>
              <p:grpSpPr>
                <a:xfrm>
                  <a:off x="5867400" y="5791200"/>
                  <a:ext cx="3048000" cy="381000"/>
                  <a:chOff x="5410200" y="5791200"/>
                  <a:chExt cx="3048000" cy="381000"/>
                </a:xfrm>
              </p:grpSpPr>
              <p:sp>
                <p:nvSpPr>
                  <p:cNvPr id="796" name="Shape 796"/>
                  <p:cNvSpPr/>
                  <p:nvPr/>
                </p:nvSpPr>
                <p:spPr>
                  <a:xfrm>
                    <a:off x="5410200" y="5791200"/>
                    <a:ext cx="3048000" cy="381000"/>
                  </a:xfrm>
                  <a:prstGeom prst="parallelogram">
                    <a:avLst>
                      <a:gd fmla="val 25000" name="adj"/>
                    </a:avLst>
                  </a:prstGeom>
                  <a:solidFill>
                    <a:srgbClr val="C0C0C0"/>
                  </a:solidFill>
                  <a:ln cap="flat" cmpd="sng" w="9525">
                    <a:solidFill>
                      <a:schemeClr val="lt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2400" u="none">
                      <a:solidFill>
                        <a:schemeClr val="lt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  <p:sp>
                <p:nvSpPr>
                  <p:cNvPr id="797" name="Shape 797"/>
                  <p:cNvSpPr/>
                  <p:nvPr/>
                </p:nvSpPr>
                <p:spPr>
                  <a:xfrm>
                    <a:off x="6096000" y="5867400"/>
                    <a:ext cx="1524000" cy="228600"/>
                  </a:xfrm>
                  <a:custGeom>
                    <a:pathLst>
                      <a:path extrusionOk="0" h="144" w="960">
                        <a:moveTo>
                          <a:pt x="0" y="144"/>
                        </a:moveTo>
                        <a:lnTo>
                          <a:pt x="240" y="0"/>
                        </a:lnTo>
                        <a:lnTo>
                          <a:pt x="960" y="96"/>
                        </a:lnTo>
                      </a:path>
                    </a:pathLst>
                  </a:custGeom>
                  <a:noFill/>
                  <a:ln cap="flat" cmpd="sng" w="19050">
                    <a:solidFill>
                      <a:schemeClr val="lt1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2400" u="none">
                      <a:solidFill>
                        <a:schemeClr val="lt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</p:grpSp>
            <p:grpSp>
              <p:nvGrpSpPr>
                <p:cNvPr id="798" name="Shape 798"/>
                <p:cNvGrpSpPr/>
                <p:nvPr/>
              </p:nvGrpSpPr>
              <p:grpSpPr>
                <a:xfrm>
                  <a:off x="5943600" y="5181600"/>
                  <a:ext cx="2895600" cy="838200"/>
                  <a:chOff x="2667000" y="5257800"/>
                  <a:chExt cx="4191000" cy="1295400"/>
                </a:xfrm>
              </p:grpSpPr>
              <p:sp>
                <p:nvSpPr>
                  <p:cNvPr id="799" name="Shape 799"/>
                  <p:cNvSpPr/>
                  <p:nvPr/>
                </p:nvSpPr>
                <p:spPr>
                  <a:xfrm>
                    <a:off x="2667000" y="5257800"/>
                    <a:ext cx="1981200" cy="1295400"/>
                  </a:xfrm>
                  <a:custGeom>
                    <a:pathLst>
                      <a:path extrusionOk="0" h="816" w="1248">
                        <a:moveTo>
                          <a:pt x="0" y="816"/>
                        </a:moveTo>
                        <a:cubicBezTo>
                          <a:pt x="104" y="812"/>
                          <a:pt x="208" y="808"/>
                          <a:pt x="336" y="720"/>
                        </a:cubicBezTo>
                        <a:cubicBezTo>
                          <a:pt x="464" y="632"/>
                          <a:pt x="656" y="392"/>
                          <a:pt x="768" y="288"/>
                        </a:cubicBezTo>
                        <a:cubicBezTo>
                          <a:pt x="880" y="184"/>
                          <a:pt x="928" y="144"/>
                          <a:pt x="1008" y="96"/>
                        </a:cubicBezTo>
                        <a:cubicBezTo>
                          <a:pt x="1088" y="48"/>
                          <a:pt x="1208" y="16"/>
                          <a:pt x="1248" y="0"/>
                        </a:cubicBezTo>
                      </a:path>
                    </a:pathLst>
                  </a:custGeom>
                  <a:noFill/>
                  <a:ln cap="flat" cmpd="sng" w="31750">
                    <a:solidFill>
                      <a:srgbClr val="FF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2400" u="none">
                      <a:solidFill>
                        <a:schemeClr val="lt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  <p:sp>
                <p:nvSpPr>
                  <p:cNvPr id="800" name="Shape 800"/>
                  <p:cNvSpPr/>
                  <p:nvPr/>
                </p:nvSpPr>
                <p:spPr>
                  <a:xfrm flipH="1">
                    <a:off x="4876800" y="5257800"/>
                    <a:ext cx="1981200" cy="1295400"/>
                  </a:xfrm>
                  <a:custGeom>
                    <a:pathLst>
                      <a:path extrusionOk="0" h="816" w="1248">
                        <a:moveTo>
                          <a:pt x="0" y="816"/>
                        </a:moveTo>
                        <a:cubicBezTo>
                          <a:pt x="104" y="812"/>
                          <a:pt x="208" y="808"/>
                          <a:pt x="336" y="720"/>
                        </a:cubicBezTo>
                        <a:cubicBezTo>
                          <a:pt x="464" y="632"/>
                          <a:pt x="656" y="392"/>
                          <a:pt x="768" y="288"/>
                        </a:cubicBezTo>
                        <a:cubicBezTo>
                          <a:pt x="880" y="184"/>
                          <a:pt x="928" y="144"/>
                          <a:pt x="1008" y="96"/>
                        </a:cubicBezTo>
                        <a:cubicBezTo>
                          <a:pt x="1088" y="48"/>
                          <a:pt x="1208" y="16"/>
                          <a:pt x="1248" y="0"/>
                        </a:cubicBezTo>
                      </a:path>
                    </a:pathLst>
                  </a:custGeom>
                  <a:noFill/>
                  <a:ln cap="flat" cmpd="sng" w="31750">
                    <a:solidFill>
                      <a:srgbClr val="FF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2400" u="none">
                      <a:solidFill>
                        <a:schemeClr val="lt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  <p:cxnSp>
                <p:nvCxnSpPr>
                  <p:cNvPr id="801" name="Shape 801"/>
                  <p:cNvCxnSpPr/>
                  <p:nvPr/>
                </p:nvCxnSpPr>
                <p:spPr>
                  <a:xfrm>
                    <a:off x="4648200" y="5257800"/>
                    <a:ext cx="228600" cy="0"/>
                  </a:xfrm>
                  <a:prstGeom prst="straightConnector1">
                    <a:avLst/>
                  </a:prstGeom>
                  <a:noFill/>
                  <a:ln cap="flat" cmpd="sng" w="31750">
                    <a:solidFill>
                      <a:srgbClr val="FF0000"/>
                    </a:solidFill>
                    <a:prstDash val="solid"/>
                    <a:miter lim="800000"/>
                    <a:headEnd len="med" w="med" type="none"/>
                    <a:tailEnd len="med" w="med" type="none"/>
                  </a:ln>
                </p:spPr>
              </p:cxnSp>
            </p:grpSp>
          </p:grpSp>
          <p:sp>
            <p:nvSpPr>
              <p:cNvPr id="802" name="Shape 802"/>
              <p:cNvSpPr txBox="1"/>
              <p:nvPr/>
            </p:nvSpPr>
            <p:spPr>
              <a:xfrm>
                <a:off x="7191375" y="5532437"/>
                <a:ext cx="958850" cy="3333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Arial"/>
                  <a:buNone/>
                </a:pPr>
                <a:r>
                  <a:rPr b="0" i="0" lang="en" sz="2000" u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Gaussian</a:t>
                </a:r>
                <a:endParaRPr/>
              </a:p>
            </p:txBody>
          </p:sp>
        </p:grpSp>
      </p:grpSp>
      <p:sp>
        <p:nvSpPr>
          <p:cNvPr id="803" name="Shape 803"/>
          <p:cNvSpPr txBox="1"/>
          <p:nvPr/>
        </p:nvSpPr>
        <p:spPr>
          <a:xfrm>
            <a:off x="6324600" y="2353865"/>
            <a:ext cx="2667000" cy="623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σ</a:t>
            </a:r>
            <a:r>
              <a:rPr b="0" baseline="-2500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called the  </a:t>
            </a:r>
            <a:r>
              <a:rPr b="0" i="0" lang="en" sz="24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“integration”</a:t>
            </a: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scale</a:t>
            </a:r>
            <a:endParaRPr/>
          </a:p>
        </p:txBody>
      </p:sp>
      <p:sp>
        <p:nvSpPr>
          <p:cNvPr id="804" name="Shape 804"/>
          <p:cNvSpPr txBox="1"/>
          <p:nvPr/>
        </p:nvSpPr>
        <p:spPr>
          <a:xfrm>
            <a:off x="1198562" y="3306365"/>
            <a:ext cx="3343275" cy="3464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 Determine cornerns:</a:t>
            </a:r>
            <a:endParaRPr/>
          </a:p>
        </p:txBody>
      </p:sp>
      <p:sp>
        <p:nvSpPr>
          <p:cNvPr id="805" name="Shape 805"/>
          <p:cNvSpPr txBox="1"/>
          <p:nvPr/>
        </p:nvSpPr>
        <p:spPr>
          <a:xfrm>
            <a:off x="1198531" y="4400550"/>
            <a:ext cx="74724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 Find local maxima </a:t>
            </a:r>
            <a:r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Non-Maxima Supression.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idx="4294967295" type="ctrTitle"/>
          </p:nvPr>
        </p:nvSpPr>
        <p:spPr>
          <a:xfrm>
            <a:off x="645450" y="430300"/>
            <a:ext cx="77724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Pre-Processing Steps</a:t>
            </a:r>
            <a:endParaRPr/>
          </a:p>
        </p:txBody>
      </p:sp>
      <p:sp>
        <p:nvSpPr>
          <p:cNvPr id="303" name="Shape 303"/>
          <p:cNvSpPr txBox="1"/>
          <p:nvPr>
            <p:ph idx="4294967295" type="subTitle"/>
          </p:nvPr>
        </p:nvSpPr>
        <p:spPr>
          <a:xfrm>
            <a:off x="827000" y="1287700"/>
            <a:ext cx="7772400" cy="34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>
              <a:spcBef>
                <a:spcPts val="520"/>
              </a:spcBef>
              <a:spcAft>
                <a:spcPts val="0"/>
              </a:spcAft>
              <a:buSzPts val="2600"/>
              <a:buAutoNum type="arabicPeriod"/>
            </a:pPr>
            <a:r>
              <a:rPr lang="en"/>
              <a:t>I</a:t>
            </a:r>
            <a:r>
              <a:rPr lang="en"/>
              <a:t>mage is smoothed by a Gaussian filter with sigma σ</a:t>
            </a:r>
            <a:r>
              <a:rPr baseline="-25000" lang="en"/>
              <a:t>p</a:t>
            </a:r>
            <a:r>
              <a:rPr lang="en"/>
              <a:t> since the relative order is sensitive to noise.</a:t>
            </a:r>
            <a:endParaRPr/>
          </a:p>
          <a:p>
            <a:pPr indent="-393700" lvl="0" marL="457200" rtl="0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/>
              <a:t>Finding the interest points and affine regions using Harris and Hessian  Affine Detectors.</a:t>
            </a:r>
            <a:endParaRPr/>
          </a:p>
          <a:p>
            <a:pPr indent="-393700" lvl="0" marL="457200" rtl="0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/>
              <a:t>A </a:t>
            </a:r>
            <a:r>
              <a:rPr lang="en"/>
              <a:t>Gaussian smoothing with sigma σ</a:t>
            </a:r>
            <a:r>
              <a:rPr baseline="-25000" lang="en"/>
              <a:t>n</a:t>
            </a:r>
            <a:r>
              <a:rPr lang="en"/>
              <a:t> is carried out again to remove noise which is introduced by interpolation in the normalization step.</a:t>
            </a:r>
            <a:endParaRPr/>
          </a:p>
          <a:p>
            <a:pPr indent="0" lvl="0" marL="0" rtl="0">
              <a:spcBef>
                <a:spcPts val="52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hape 810"/>
          <p:cNvSpPr txBox="1"/>
          <p:nvPr>
            <p:ph idx="4294967295" type="title"/>
          </p:nvPr>
        </p:nvSpPr>
        <p:spPr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Times New Roman"/>
              <a:buNone/>
            </a:pPr>
            <a:r>
              <a:rPr b="0" i="0" lang="en" sz="34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Harris Detector - Example</a:t>
            </a:r>
            <a:endParaRPr/>
          </a:p>
        </p:txBody>
      </p:sp>
      <p:pic>
        <p:nvPicPr>
          <p:cNvPr descr="cows_step0" id="811" name="Shape 8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257300"/>
            <a:ext cx="5657850" cy="3658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 txBox="1"/>
          <p:nvPr>
            <p:ph idx="4294967295" type="title"/>
          </p:nvPr>
        </p:nvSpPr>
        <p:spPr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</a:pPr>
            <a:r>
              <a:rPr b="0" i="0" lang="en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 corner response </a:t>
            </a:r>
            <a:r>
              <a:rPr b="0" i="1" lang="en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endParaRPr/>
          </a:p>
        </p:txBody>
      </p:sp>
      <p:pic>
        <p:nvPicPr>
          <p:cNvPr descr="cows_step1_corner_response" id="817" name="Shape 8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257300"/>
            <a:ext cx="5657850" cy="3656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 txBox="1"/>
          <p:nvPr>
            <p:ph idx="4294967295" type="title"/>
          </p:nvPr>
        </p:nvSpPr>
        <p:spPr>
          <a:xfrm>
            <a:off x="685800" y="342900"/>
            <a:ext cx="84582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</a:pPr>
            <a:r>
              <a:rPr b="0" i="0" lang="en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 points with large corner response: </a:t>
            </a:r>
            <a:r>
              <a:rPr b="0" i="1" lang="en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R&gt;</a:t>
            </a:r>
            <a:r>
              <a:rPr b="0" i="0" lang="en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threshold</a:t>
            </a:r>
            <a:endParaRPr/>
          </a:p>
        </p:txBody>
      </p:sp>
      <p:pic>
        <p:nvPicPr>
          <p:cNvPr descr="cows_step2_thresh" id="823" name="Shape 8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200150"/>
            <a:ext cx="5715000" cy="3693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Shape 828"/>
          <p:cNvSpPr txBox="1"/>
          <p:nvPr>
            <p:ph type="title"/>
          </p:nvPr>
        </p:nvSpPr>
        <p:spPr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</a:pPr>
            <a:r>
              <a:rPr b="0" i="0" lang="en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Take only the points of local maxima of </a:t>
            </a:r>
            <a:r>
              <a:rPr b="0" i="1" lang="en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endParaRPr/>
          </a:p>
        </p:txBody>
      </p:sp>
      <p:pic>
        <p:nvPicPr>
          <p:cNvPr id="829" name="Shape 8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1314450"/>
            <a:ext cx="7086600" cy="3408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Shape 834"/>
          <p:cNvSpPr txBox="1"/>
          <p:nvPr>
            <p:ph idx="4294967295" type="title"/>
          </p:nvPr>
        </p:nvSpPr>
        <p:spPr>
          <a:xfrm>
            <a:off x="685800" y="40005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</a:pPr>
            <a:r>
              <a:rPr b="0" i="0" lang="en" sz="2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 corners on the original image (for visualization)</a:t>
            </a:r>
            <a:endParaRPr sz="2600"/>
          </a:p>
        </p:txBody>
      </p:sp>
      <p:pic>
        <p:nvPicPr>
          <p:cNvPr descr="cows_step4_harris" id="835" name="Shape 8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1257300"/>
            <a:ext cx="5715000" cy="3700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Shape 840"/>
          <p:cNvSpPr txBox="1"/>
          <p:nvPr>
            <p:ph type="title"/>
          </p:nvPr>
        </p:nvSpPr>
        <p:spPr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Times New Roman"/>
              <a:buNone/>
            </a:pPr>
            <a:r>
              <a:rPr b="0" i="0" lang="en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Harris Corner Detector (cont’d)</a:t>
            </a:r>
            <a:endParaRPr/>
          </a:p>
        </p:txBody>
      </p:sp>
      <p:sp>
        <p:nvSpPr>
          <p:cNvPr id="841" name="Shape 841"/>
          <p:cNvSpPr txBox="1"/>
          <p:nvPr>
            <p:ph idx="1" type="body"/>
          </p:nvPr>
        </p:nvSpPr>
        <p:spPr>
          <a:xfrm>
            <a:off x="685800" y="131445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•"/>
            </a:pPr>
            <a:r>
              <a:rPr b="0" i="0" lang="en" sz="26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Rotation invariant</a:t>
            </a:r>
            <a:endParaRPr/>
          </a:p>
          <a:p>
            <a:pPr indent="-177800" lvl="0" marL="342900" marR="0" rtl="0" algn="l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None/>
            </a:pPr>
            <a:r>
              <a:t/>
            </a:r>
            <a:endParaRPr b="0" i="0" sz="26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crolles-HRip1" id="842" name="Shape 8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3600" y="1485900"/>
            <a:ext cx="2057400" cy="15013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rolles-BRzoomIp" id="843" name="Shape 8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3600" y="3143250"/>
            <a:ext cx="2057400" cy="1500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Shape 8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9150" y="1831181"/>
            <a:ext cx="1500187" cy="1312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Shape 8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48000" y="1858565"/>
            <a:ext cx="1543050" cy="1354931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Shape 846"/>
          <p:cNvSpPr txBox="1"/>
          <p:nvPr/>
        </p:nvSpPr>
        <p:spPr>
          <a:xfrm>
            <a:off x="990600" y="3465909"/>
            <a:ext cx="4572000" cy="11775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Sensitive to:</a:t>
            </a:r>
            <a:endParaRPr/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Scale change</a:t>
            </a:r>
            <a:endParaRPr/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Significant viewpoint change</a:t>
            </a:r>
            <a:endParaRPr/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Significant contrast change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Shape 851"/>
          <p:cNvSpPr txBox="1"/>
          <p:nvPr>
            <p:ph type="title"/>
          </p:nvPr>
        </p:nvSpPr>
        <p:spPr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Times New Roman"/>
              <a:buNone/>
            </a:pPr>
            <a:r>
              <a:rPr lang="en"/>
              <a:t>Solution:-</a:t>
            </a:r>
            <a:r>
              <a:rPr b="0" i="0" lang="en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Multi-scale Harris Detector</a:t>
            </a:r>
            <a:endParaRPr/>
          </a:p>
        </p:txBody>
      </p:sp>
      <p:grpSp>
        <p:nvGrpSpPr>
          <p:cNvPr id="852" name="Shape 852"/>
          <p:cNvGrpSpPr/>
          <p:nvPr/>
        </p:nvGrpSpPr>
        <p:grpSpPr>
          <a:xfrm>
            <a:off x="1752600" y="2171700"/>
            <a:ext cx="6934200" cy="2686050"/>
            <a:chOff x="762000" y="2667000"/>
            <a:chExt cx="7696200" cy="3581400"/>
          </a:xfrm>
        </p:grpSpPr>
        <p:sp>
          <p:nvSpPr>
            <p:cNvPr id="853" name="Shape 853"/>
            <p:cNvSpPr txBox="1"/>
            <p:nvPr/>
          </p:nvSpPr>
          <p:spPr>
            <a:xfrm>
              <a:off x="762000" y="2667000"/>
              <a:ext cx="7696200" cy="3581400"/>
            </a:xfrm>
            <a:prstGeom prst="rect">
              <a:avLst/>
            </a:prstGeom>
            <a:solidFill>
              <a:srgbClr val="9999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54" name="Shape 854"/>
            <p:cNvSpPr/>
            <p:nvPr/>
          </p:nvSpPr>
          <p:spPr>
            <a:xfrm>
              <a:off x="2290762" y="4749800"/>
              <a:ext cx="5141912" cy="590550"/>
            </a:xfrm>
            <a:prstGeom prst="parallelogram">
              <a:avLst>
                <a:gd fmla="val 25000" name="adj"/>
              </a:avLst>
            </a:prstGeom>
            <a:solidFill>
              <a:schemeClr val="accent1">
                <a:alpha val="49803"/>
              </a:schemeClr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855" name="Shape 855"/>
            <p:cNvCxnSpPr/>
            <p:nvPr/>
          </p:nvCxnSpPr>
          <p:spPr>
            <a:xfrm rot="10800000">
              <a:off x="1433512" y="3333750"/>
              <a:ext cx="0" cy="2243137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med" w="med" type="none"/>
              <a:tailEnd len="med" w="med" type="stealth"/>
            </a:ln>
          </p:spPr>
        </p:cxnSp>
        <p:cxnSp>
          <p:nvCxnSpPr>
            <p:cNvPr id="856" name="Shape 856"/>
            <p:cNvCxnSpPr/>
            <p:nvPr/>
          </p:nvCxnSpPr>
          <p:spPr>
            <a:xfrm>
              <a:off x="1433512" y="5576887"/>
              <a:ext cx="5510212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med" w="med" type="none"/>
              <a:tailEnd len="med" w="med" type="stealth"/>
            </a:ln>
          </p:spPr>
        </p:cxnSp>
        <p:cxnSp>
          <p:nvCxnSpPr>
            <p:cNvPr id="857" name="Shape 857"/>
            <p:cNvCxnSpPr/>
            <p:nvPr/>
          </p:nvCxnSpPr>
          <p:spPr>
            <a:xfrm flipH="1" rot="10800000">
              <a:off x="1433512" y="4725987"/>
              <a:ext cx="1704975" cy="8509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med" w="med" type="none"/>
              <a:tailEnd len="med" w="med" type="stealth"/>
            </a:ln>
          </p:spPr>
        </p:cxnSp>
        <p:sp>
          <p:nvSpPr>
            <p:cNvPr id="858" name="Shape 858"/>
            <p:cNvSpPr txBox="1"/>
            <p:nvPr/>
          </p:nvSpPr>
          <p:spPr>
            <a:xfrm>
              <a:off x="1066790" y="2743200"/>
              <a:ext cx="906600" cy="36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b="0" i="0" lang="en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scal</a:t>
              </a:r>
              <a:r>
                <a:rPr lang="en" sz="1800">
                  <a:solidFill>
                    <a:schemeClr val="lt1"/>
                  </a:solidFill>
                </a:rPr>
                <a:t>e</a:t>
              </a:r>
              <a:endParaRPr/>
            </a:p>
          </p:txBody>
        </p:sp>
        <p:sp>
          <p:nvSpPr>
            <p:cNvPr id="859" name="Shape 859"/>
            <p:cNvSpPr txBox="1"/>
            <p:nvPr/>
          </p:nvSpPr>
          <p:spPr>
            <a:xfrm>
              <a:off x="6607175" y="5535612"/>
              <a:ext cx="311150" cy="3952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b="0" i="1" lang="en" sz="20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/>
            </a:p>
          </p:txBody>
        </p:sp>
        <p:sp>
          <p:nvSpPr>
            <p:cNvPr id="860" name="Shape 860"/>
            <p:cNvSpPr txBox="1"/>
            <p:nvPr/>
          </p:nvSpPr>
          <p:spPr>
            <a:xfrm>
              <a:off x="2322512" y="4471987"/>
              <a:ext cx="311150" cy="396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rPr b="0" i="1" lang="en" sz="20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</a:t>
              </a:r>
              <a:endParaRPr/>
            </a:p>
          </p:txBody>
        </p:sp>
        <p:sp>
          <p:nvSpPr>
            <p:cNvPr id="861" name="Shape 861"/>
            <p:cNvSpPr txBox="1"/>
            <p:nvPr/>
          </p:nvSpPr>
          <p:spPr>
            <a:xfrm>
              <a:off x="2659062" y="5576887"/>
              <a:ext cx="1371600" cy="3667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3CC"/>
                </a:buClr>
                <a:buSzPts val="1800"/>
                <a:buFont typeface="Arial"/>
                <a:buNone/>
              </a:pPr>
              <a:r>
                <a:rPr b="0" i="0" lang="en" sz="1800" u="none">
                  <a:solidFill>
                    <a:srgbClr val="0033CC"/>
                  </a:solidFill>
                  <a:latin typeface="Arial"/>
                  <a:ea typeface="Arial"/>
                  <a:cs typeface="Arial"/>
                  <a:sym typeface="Arial"/>
                </a:rPr>
                <a:t>← Harris →</a:t>
              </a: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3883025" y="4967287"/>
              <a:ext cx="979487" cy="255587"/>
            </a:xfrm>
            <a:custGeom>
              <a:pathLst>
                <a:path extrusionOk="0" h="104" w="384">
                  <a:moveTo>
                    <a:pt x="0" y="104"/>
                  </a:moveTo>
                  <a:cubicBezTo>
                    <a:pt x="64" y="60"/>
                    <a:pt x="128" y="16"/>
                    <a:pt x="192" y="8"/>
                  </a:cubicBezTo>
                  <a:cubicBezTo>
                    <a:pt x="256" y="0"/>
                    <a:pt x="352" y="48"/>
                    <a:pt x="384" y="56"/>
                  </a:cubicBezTo>
                </a:path>
              </a:pathLst>
            </a:cu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63" name="Shape 863"/>
            <p:cNvSpPr/>
            <p:nvPr/>
          </p:nvSpPr>
          <p:spPr>
            <a:xfrm>
              <a:off x="4127500" y="4868862"/>
              <a:ext cx="366712" cy="236537"/>
            </a:xfrm>
            <a:prstGeom prst="ellipse">
              <a:avLst/>
            </a:prstGeom>
            <a:solidFill>
              <a:srgbClr val="FF0000">
                <a:alpha val="49803"/>
              </a:srgbClr>
            </a:solidFill>
            <a:ln cap="flat" cmpd="sng" w="952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64" name="Shape 864"/>
            <p:cNvSpPr/>
            <p:nvPr/>
          </p:nvSpPr>
          <p:spPr>
            <a:xfrm>
              <a:off x="2290762" y="3924300"/>
              <a:ext cx="5141912" cy="590550"/>
            </a:xfrm>
            <a:prstGeom prst="parallelogram">
              <a:avLst>
                <a:gd fmla="val 25000" name="adj"/>
              </a:avLst>
            </a:prstGeom>
            <a:solidFill>
              <a:schemeClr val="accent1">
                <a:alpha val="49803"/>
              </a:schemeClr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65" name="Shape 865"/>
            <p:cNvSpPr/>
            <p:nvPr/>
          </p:nvSpPr>
          <p:spPr>
            <a:xfrm>
              <a:off x="3883025" y="4140200"/>
              <a:ext cx="979487" cy="255587"/>
            </a:xfrm>
            <a:custGeom>
              <a:pathLst>
                <a:path extrusionOk="0" h="104" w="384">
                  <a:moveTo>
                    <a:pt x="0" y="104"/>
                  </a:moveTo>
                  <a:cubicBezTo>
                    <a:pt x="64" y="60"/>
                    <a:pt x="128" y="16"/>
                    <a:pt x="192" y="8"/>
                  </a:cubicBezTo>
                  <a:cubicBezTo>
                    <a:pt x="256" y="0"/>
                    <a:pt x="352" y="48"/>
                    <a:pt x="384" y="56"/>
                  </a:cubicBezTo>
                </a:path>
              </a:pathLst>
            </a:cu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66" name="Shape 866"/>
            <p:cNvSpPr/>
            <p:nvPr/>
          </p:nvSpPr>
          <p:spPr>
            <a:xfrm>
              <a:off x="4081462" y="3986212"/>
              <a:ext cx="490537" cy="314325"/>
            </a:xfrm>
            <a:prstGeom prst="ellipse">
              <a:avLst/>
            </a:prstGeom>
            <a:solidFill>
              <a:srgbClr val="FF0000">
                <a:alpha val="49803"/>
              </a:srgbClr>
            </a:solidFill>
            <a:ln cap="flat" cmpd="sng" w="952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67" name="Shape 867"/>
            <p:cNvSpPr/>
            <p:nvPr/>
          </p:nvSpPr>
          <p:spPr>
            <a:xfrm>
              <a:off x="2290762" y="3097212"/>
              <a:ext cx="5141912" cy="590550"/>
            </a:xfrm>
            <a:prstGeom prst="parallelogram">
              <a:avLst>
                <a:gd fmla="val 25000" name="adj"/>
              </a:avLst>
            </a:prstGeom>
            <a:solidFill>
              <a:schemeClr val="accent1">
                <a:alpha val="49803"/>
              </a:schemeClr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68" name="Shape 868"/>
            <p:cNvSpPr/>
            <p:nvPr/>
          </p:nvSpPr>
          <p:spPr>
            <a:xfrm>
              <a:off x="3883025" y="3314700"/>
              <a:ext cx="979487" cy="255587"/>
            </a:xfrm>
            <a:custGeom>
              <a:pathLst>
                <a:path extrusionOk="0" h="104" w="384">
                  <a:moveTo>
                    <a:pt x="0" y="104"/>
                  </a:moveTo>
                  <a:cubicBezTo>
                    <a:pt x="64" y="60"/>
                    <a:pt x="128" y="16"/>
                    <a:pt x="192" y="8"/>
                  </a:cubicBezTo>
                  <a:cubicBezTo>
                    <a:pt x="256" y="0"/>
                    <a:pt x="352" y="48"/>
                    <a:pt x="384" y="56"/>
                  </a:cubicBezTo>
                </a:path>
              </a:pathLst>
            </a:cu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869" name="Shape 869"/>
            <p:cNvSpPr/>
            <p:nvPr/>
          </p:nvSpPr>
          <p:spPr>
            <a:xfrm>
              <a:off x="3905250" y="3149600"/>
              <a:ext cx="857250" cy="471487"/>
            </a:xfrm>
            <a:prstGeom prst="ellipse">
              <a:avLst/>
            </a:prstGeom>
            <a:solidFill>
              <a:srgbClr val="FF0000">
                <a:alpha val="49803"/>
              </a:srgbClr>
            </a:solidFill>
            <a:ln cap="flat" cmpd="sng" w="952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870" name="Shape 870"/>
          <p:cNvSpPr txBox="1"/>
          <p:nvPr/>
        </p:nvSpPr>
        <p:spPr>
          <a:xfrm>
            <a:off x="762000" y="1257300"/>
            <a:ext cx="7696200" cy="3690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Char char="•"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26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Detect interest points at varying scales of </a:t>
            </a:r>
            <a:r>
              <a:rPr b="1"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σ</a:t>
            </a:r>
            <a:r>
              <a:rPr b="1" baseline="-25000"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b="0" i="0" lang="en" sz="26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871" name="Shape 871"/>
          <p:cNvSpPr txBox="1"/>
          <p:nvPr/>
        </p:nvSpPr>
        <p:spPr>
          <a:xfrm>
            <a:off x="1447800" y="1657350"/>
            <a:ext cx="6913562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1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R(A</a:t>
            </a:r>
            <a:r>
              <a:rPr b="1" baseline="-2500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1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det(A</a:t>
            </a:r>
            <a:r>
              <a:rPr b="1" baseline="-2500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1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(x,y,σ</a:t>
            </a:r>
            <a:r>
              <a:rPr b="1" baseline="-2500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1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,σ</a:t>
            </a:r>
            <a:r>
              <a:rPr b="1" baseline="-2500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b="1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)) – α trace</a:t>
            </a:r>
            <a:r>
              <a:rPr b="1" baseline="3000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1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</a:t>
            </a:r>
            <a:r>
              <a:rPr b="1" baseline="-2500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1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(x,y,σ</a:t>
            </a:r>
            <a:r>
              <a:rPr b="1" baseline="-2500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1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,σ</a:t>
            </a:r>
            <a:r>
              <a:rPr b="1" baseline="-2500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b="1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))</a:t>
            </a:r>
            <a:endParaRPr/>
          </a:p>
        </p:txBody>
      </p:sp>
      <p:sp>
        <p:nvSpPr>
          <p:cNvPr id="872" name="Shape 872"/>
          <p:cNvSpPr txBox="1"/>
          <p:nvPr/>
        </p:nvSpPr>
        <p:spPr>
          <a:xfrm>
            <a:off x="1828800" y="3143250"/>
            <a:ext cx="465137" cy="3464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σ</a:t>
            </a:r>
            <a:r>
              <a:rPr b="1" baseline="-2500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endParaRPr/>
          </a:p>
        </p:txBody>
      </p:sp>
      <p:sp>
        <p:nvSpPr>
          <p:cNvPr id="873" name="Shape 873"/>
          <p:cNvSpPr txBox="1"/>
          <p:nvPr/>
        </p:nvSpPr>
        <p:spPr>
          <a:xfrm>
            <a:off x="228600" y="3314700"/>
            <a:ext cx="1065212" cy="622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1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σ</a:t>
            </a:r>
            <a:r>
              <a:rPr b="1" baseline="-2500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b="1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σ</a:t>
            </a:r>
            <a:r>
              <a:rPr b="1" baseline="-2500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1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σ</a:t>
            </a:r>
            <a:r>
              <a:rPr b="1" baseline="-2500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1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=γσ</a:t>
            </a:r>
            <a:r>
              <a:rPr b="1" baseline="-2500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/>
          </a:p>
        </p:txBody>
      </p:sp>
      <p:sp>
        <p:nvSpPr>
          <p:cNvPr id="874" name="Shape 874"/>
          <p:cNvSpPr txBox="1"/>
          <p:nvPr/>
        </p:nvSpPr>
        <p:spPr>
          <a:xfrm>
            <a:off x="228600" y="2800350"/>
            <a:ext cx="1092200" cy="3464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σ</a:t>
            </a:r>
            <a:r>
              <a:rPr b="1" baseline="-2500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1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=k</a:t>
            </a:r>
            <a:r>
              <a:rPr b="1" baseline="3000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σ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Shape 879"/>
          <p:cNvSpPr txBox="1"/>
          <p:nvPr>
            <p:ph type="title"/>
          </p:nvPr>
        </p:nvSpPr>
        <p:spPr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Times New Roman"/>
              <a:buNone/>
            </a:pPr>
            <a:r>
              <a:rPr b="0" i="0" lang="en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Multi-scale Harris Detector (cont’d)</a:t>
            </a:r>
            <a:endParaRPr/>
          </a:p>
        </p:txBody>
      </p:sp>
      <p:sp>
        <p:nvSpPr>
          <p:cNvPr id="880" name="Shape 880"/>
          <p:cNvSpPr txBox="1"/>
          <p:nvPr>
            <p:ph idx="1" type="body"/>
          </p:nvPr>
        </p:nvSpPr>
        <p:spPr>
          <a:xfrm>
            <a:off x="685800" y="1257300"/>
            <a:ext cx="8077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482600" lvl="0" marL="495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Char char="•"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same interest point will be detected at multiple consecutive scales.</a:t>
            </a:r>
            <a:endParaRPr sz="2400"/>
          </a:p>
          <a:p>
            <a:pPr indent="-482600" lvl="0" marL="4953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Char char="•"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Interest point location will shift as scale increases (i.e., due to smoothing).</a:t>
            </a:r>
            <a:endParaRPr sz="2400"/>
          </a:p>
        </p:txBody>
      </p:sp>
      <p:pic>
        <p:nvPicPr>
          <p:cNvPr id="881" name="Shape 8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2914650"/>
            <a:ext cx="1485900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Shape 8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76600" y="2914650"/>
            <a:ext cx="14859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Shape 883"/>
          <p:cNvSpPr txBox="1"/>
          <p:nvPr/>
        </p:nvSpPr>
        <p:spPr>
          <a:xfrm>
            <a:off x="5410200" y="3143250"/>
            <a:ext cx="3733800" cy="1084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None/>
            </a:pPr>
            <a:r>
              <a:rPr b="0" i="0" lang="en" sz="2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i.e., the size of each circle corresponds to the scale at which the interest point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None/>
            </a:pPr>
            <a:r>
              <a:rPr b="0" i="0" lang="en" sz="2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was detected.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/>
          <p:nvPr/>
        </p:nvSpPr>
        <p:spPr>
          <a:xfrm>
            <a:off x="7162800" y="2102644"/>
            <a:ext cx="863600" cy="1466850"/>
          </a:xfrm>
          <a:custGeom>
            <a:pathLst>
              <a:path extrusionOk="0" h="1232" w="544">
                <a:moveTo>
                  <a:pt x="0" y="1104"/>
                </a:moveTo>
                <a:cubicBezTo>
                  <a:pt x="172" y="1168"/>
                  <a:pt x="344" y="1232"/>
                  <a:pt x="432" y="1152"/>
                </a:cubicBezTo>
                <a:cubicBezTo>
                  <a:pt x="520" y="1072"/>
                  <a:pt x="544" y="776"/>
                  <a:pt x="528" y="624"/>
                </a:cubicBezTo>
                <a:cubicBezTo>
                  <a:pt x="512" y="472"/>
                  <a:pt x="336" y="344"/>
                  <a:pt x="336" y="240"/>
                </a:cubicBezTo>
                <a:cubicBezTo>
                  <a:pt x="336" y="136"/>
                  <a:pt x="432" y="68"/>
                  <a:pt x="528" y="0"/>
                </a:cubicBez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9" name="Shape 889"/>
          <p:cNvSpPr/>
          <p:nvPr/>
        </p:nvSpPr>
        <p:spPr>
          <a:xfrm>
            <a:off x="5715000" y="3654028"/>
            <a:ext cx="1054100" cy="1008459"/>
          </a:xfrm>
          <a:custGeom>
            <a:pathLst>
              <a:path extrusionOk="0" h="847" w="664">
                <a:moveTo>
                  <a:pt x="0" y="791"/>
                </a:moveTo>
                <a:cubicBezTo>
                  <a:pt x="208" y="819"/>
                  <a:pt x="416" y="847"/>
                  <a:pt x="480" y="791"/>
                </a:cubicBezTo>
                <a:cubicBezTo>
                  <a:pt x="544" y="735"/>
                  <a:pt x="360" y="527"/>
                  <a:pt x="384" y="455"/>
                </a:cubicBezTo>
                <a:cubicBezTo>
                  <a:pt x="408" y="383"/>
                  <a:pt x="584" y="399"/>
                  <a:pt x="624" y="359"/>
                </a:cubicBezTo>
                <a:cubicBezTo>
                  <a:pt x="664" y="319"/>
                  <a:pt x="628" y="275"/>
                  <a:pt x="624" y="215"/>
                </a:cubicBezTo>
                <a:cubicBezTo>
                  <a:pt x="620" y="155"/>
                  <a:pt x="610" y="77"/>
                  <a:pt x="601" y="0"/>
                </a:cubicBez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0" name="Shape 890"/>
          <p:cNvSpPr txBox="1"/>
          <p:nvPr>
            <p:ph idx="4294967295" type="title"/>
          </p:nvPr>
        </p:nvSpPr>
        <p:spPr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Times New Roman"/>
              <a:buNone/>
            </a:pPr>
            <a:r>
              <a:rPr b="0" i="0" lang="en" sz="28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do we match them </a:t>
            </a:r>
            <a:r>
              <a:rPr lang="en" sz="2800"/>
              <a:t>for Scale Invariance</a:t>
            </a:r>
            <a:r>
              <a:rPr b="0" i="0" lang="en" sz="28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 </a:t>
            </a:r>
            <a:endParaRPr sz="2800"/>
          </a:p>
        </p:txBody>
      </p:sp>
      <p:sp>
        <p:nvSpPr>
          <p:cNvPr id="891" name="Shape 891"/>
          <p:cNvSpPr txBox="1"/>
          <p:nvPr>
            <p:ph idx="4294967295" type="body"/>
          </p:nvPr>
        </p:nvSpPr>
        <p:spPr>
          <a:xfrm>
            <a:off x="304800" y="1371600"/>
            <a:ext cx="8153400" cy="2805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95300" lvl="0" marL="495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•"/>
            </a:pPr>
            <a:r>
              <a:rPr b="0" i="0" lang="en" sz="26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Corresponding features might appear at different scales.</a:t>
            </a:r>
            <a:endParaRPr/>
          </a:p>
          <a:p>
            <a:pPr indent="-495300" lvl="0" marL="4953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•"/>
            </a:pPr>
            <a:r>
              <a:rPr b="0" i="0" lang="en" sz="26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do we determine these scales?</a:t>
            </a:r>
            <a:endParaRPr/>
          </a:p>
        </p:txBody>
      </p:sp>
      <p:sp>
        <p:nvSpPr>
          <p:cNvPr id="892" name="Shape 892"/>
          <p:cNvSpPr/>
          <p:nvPr/>
        </p:nvSpPr>
        <p:spPr>
          <a:xfrm>
            <a:off x="2057400" y="3409950"/>
            <a:ext cx="2743200" cy="1504950"/>
          </a:xfrm>
          <a:custGeom>
            <a:pathLst>
              <a:path extrusionOk="0" h="1264" w="1728">
                <a:moveTo>
                  <a:pt x="0" y="1264"/>
                </a:moveTo>
                <a:cubicBezTo>
                  <a:pt x="12" y="932"/>
                  <a:pt x="24" y="600"/>
                  <a:pt x="96" y="400"/>
                </a:cubicBezTo>
                <a:cubicBezTo>
                  <a:pt x="168" y="200"/>
                  <a:pt x="272" y="128"/>
                  <a:pt x="432" y="64"/>
                </a:cubicBezTo>
                <a:cubicBezTo>
                  <a:pt x="592" y="0"/>
                  <a:pt x="840" y="0"/>
                  <a:pt x="1056" y="16"/>
                </a:cubicBezTo>
                <a:cubicBezTo>
                  <a:pt x="1272" y="32"/>
                  <a:pt x="1500" y="96"/>
                  <a:pt x="1728" y="160"/>
                </a:cubicBez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3" name="Shape 893"/>
          <p:cNvSpPr/>
          <p:nvPr/>
        </p:nvSpPr>
        <p:spPr>
          <a:xfrm>
            <a:off x="2528887" y="3374231"/>
            <a:ext cx="381000" cy="285750"/>
          </a:xfrm>
          <a:prstGeom prst="ellipse">
            <a:avLst/>
          </a:prstGeom>
          <a:solidFill>
            <a:schemeClr val="accent1">
              <a:alpha val="49803"/>
            </a:schemeClr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4" name="Shape 894"/>
          <p:cNvSpPr/>
          <p:nvPr/>
        </p:nvSpPr>
        <p:spPr>
          <a:xfrm>
            <a:off x="2328862" y="3238500"/>
            <a:ext cx="795337" cy="592931"/>
          </a:xfrm>
          <a:prstGeom prst="ellipse">
            <a:avLst/>
          </a:prstGeom>
          <a:solidFill>
            <a:schemeClr val="accent1">
              <a:alpha val="49803"/>
            </a:schemeClr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5" name="Shape 895"/>
          <p:cNvSpPr/>
          <p:nvPr/>
        </p:nvSpPr>
        <p:spPr>
          <a:xfrm>
            <a:off x="1995487" y="3020615"/>
            <a:ext cx="1447800" cy="1028700"/>
          </a:xfrm>
          <a:prstGeom prst="ellipse">
            <a:avLst/>
          </a:prstGeom>
          <a:solidFill>
            <a:schemeClr val="accent1">
              <a:alpha val="49803"/>
            </a:schemeClr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6" name="Shape 896"/>
          <p:cNvSpPr/>
          <p:nvPr/>
        </p:nvSpPr>
        <p:spPr>
          <a:xfrm>
            <a:off x="1447800" y="2595563"/>
            <a:ext cx="2514600" cy="1885950"/>
          </a:xfrm>
          <a:prstGeom prst="ellipse">
            <a:avLst/>
          </a:prstGeom>
          <a:solidFill>
            <a:schemeClr val="accent1">
              <a:alpha val="49803"/>
            </a:schemeClr>
          </a:solidFill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7" name="Shape 897"/>
          <p:cNvSpPr/>
          <p:nvPr/>
        </p:nvSpPr>
        <p:spPr>
          <a:xfrm>
            <a:off x="6664325" y="3384947"/>
            <a:ext cx="498475" cy="272653"/>
          </a:xfrm>
          <a:custGeom>
            <a:pathLst>
              <a:path extrusionOk="0" h="1264" w="1728">
                <a:moveTo>
                  <a:pt x="0" y="1264"/>
                </a:moveTo>
                <a:cubicBezTo>
                  <a:pt x="12" y="932"/>
                  <a:pt x="24" y="600"/>
                  <a:pt x="96" y="400"/>
                </a:cubicBezTo>
                <a:cubicBezTo>
                  <a:pt x="168" y="200"/>
                  <a:pt x="272" y="128"/>
                  <a:pt x="432" y="64"/>
                </a:cubicBezTo>
                <a:cubicBezTo>
                  <a:pt x="592" y="0"/>
                  <a:pt x="840" y="0"/>
                  <a:pt x="1056" y="16"/>
                </a:cubicBezTo>
                <a:cubicBezTo>
                  <a:pt x="1272" y="32"/>
                  <a:pt x="1500" y="96"/>
                  <a:pt x="1728" y="160"/>
                </a:cubicBezTo>
              </a:path>
            </a:pathLst>
          </a:cu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8" name="Shape 898"/>
          <p:cNvSpPr/>
          <p:nvPr/>
        </p:nvSpPr>
        <p:spPr>
          <a:xfrm>
            <a:off x="6381750" y="3113484"/>
            <a:ext cx="795337" cy="592931"/>
          </a:xfrm>
          <a:prstGeom prst="ellipse">
            <a:avLst/>
          </a:prstGeom>
          <a:solidFill>
            <a:schemeClr val="accent1">
              <a:alpha val="49803"/>
            </a:schemeClr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9" name="Shape 899"/>
          <p:cNvSpPr/>
          <p:nvPr/>
        </p:nvSpPr>
        <p:spPr>
          <a:xfrm>
            <a:off x="6048375" y="2895600"/>
            <a:ext cx="1447800" cy="1028700"/>
          </a:xfrm>
          <a:prstGeom prst="ellipse">
            <a:avLst/>
          </a:prstGeom>
          <a:solidFill>
            <a:schemeClr val="accent1">
              <a:alpha val="49803"/>
            </a:schemeClr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0" name="Shape 900"/>
          <p:cNvSpPr/>
          <p:nvPr/>
        </p:nvSpPr>
        <p:spPr>
          <a:xfrm>
            <a:off x="5500687" y="2470547"/>
            <a:ext cx="2514600" cy="1885950"/>
          </a:xfrm>
          <a:prstGeom prst="ellipse">
            <a:avLst/>
          </a:prstGeom>
          <a:solidFill>
            <a:schemeClr val="accent1">
              <a:alpha val="49803"/>
            </a:schemeClr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1" name="Shape 901"/>
          <p:cNvSpPr/>
          <p:nvPr/>
        </p:nvSpPr>
        <p:spPr>
          <a:xfrm>
            <a:off x="6553200" y="3237309"/>
            <a:ext cx="457200" cy="341709"/>
          </a:xfrm>
          <a:prstGeom prst="ellipse">
            <a:avLst/>
          </a:prstGeom>
          <a:solidFill>
            <a:schemeClr val="accent1">
              <a:alpha val="49803"/>
            </a:schemeClr>
          </a:solidFill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2" name="Shape 902"/>
          <p:cNvSpPr txBox="1"/>
          <p:nvPr/>
        </p:nvSpPr>
        <p:spPr>
          <a:xfrm>
            <a:off x="304800" y="2084784"/>
            <a:ext cx="5943600" cy="3690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95300" lvl="0" marL="495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•"/>
            </a:pPr>
            <a:r>
              <a:rPr b="0" i="0" lang="en" sz="26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need a</a:t>
            </a:r>
            <a:r>
              <a:rPr b="0" i="0" lang="en" sz="2600" u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scale selection </a:t>
            </a:r>
            <a:r>
              <a:rPr b="0" i="0" lang="en" sz="26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mechanism!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hape 907"/>
          <p:cNvSpPr txBox="1"/>
          <p:nvPr>
            <p:ph idx="4294967295" type="title"/>
          </p:nvPr>
        </p:nvSpPr>
        <p:spPr>
          <a:xfrm>
            <a:off x="990600" y="4572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Times New Roman"/>
              <a:buNone/>
            </a:pPr>
            <a:r>
              <a:rPr b="0" i="0" lang="en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Characteristic Scale</a:t>
            </a:r>
            <a:endParaRPr/>
          </a:p>
        </p:txBody>
      </p:sp>
      <p:sp>
        <p:nvSpPr>
          <p:cNvPr id="908" name="Shape 908"/>
          <p:cNvSpPr txBox="1"/>
          <p:nvPr/>
        </p:nvSpPr>
        <p:spPr>
          <a:xfrm>
            <a:off x="609600" y="13716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495300" lvl="0" marL="495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 the </a:t>
            </a:r>
            <a:r>
              <a:rPr b="0" i="0" lang="en" sz="2400" u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characteristic</a:t>
            </a: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2400" u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scale</a:t>
            </a: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each feature (i.e., the scale revealing the </a:t>
            </a:r>
            <a:r>
              <a:rPr b="0" i="0" lang="en" sz="2400" u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spatial extent</a:t>
            </a: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an interest point or spe</a:t>
            </a:r>
            <a:r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cific to that point</a:t>
            </a: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).</a:t>
            </a:r>
            <a:endParaRPr/>
          </a:p>
          <a:p>
            <a:pPr indent="-495300" lvl="0" marL="4953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None/>
            </a:pPr>
            <a:r>
              <a:t/>
            </a:r>
            <a:endParaRPr b="0" i="0" sz="26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953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None/>
            </a:pPr>
            <a:r>
              <a:t/>
            </a:r>
            <a:endParaRPr b="0" i="0" sz="26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953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None/>
            </a:pPr>
            <a:r>
              <a:t/>
            </a:r>
            <a:endParaRPr b="0" i="0" sz="26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909" name="Shape 909"/>
          <p:cNvGrpSpPr/>
          <p:nvPr/>
        </p:nvGrpSpPr>
        <p:grpSpPr>
          <a:xfrm>
            <a:off x="266712" y="2716325"/>
            <a:ext cx="8458200" cy="1314450"/>
            <a:chOff x="381000" y="3429000"/>
            <a:chExt cx="8458200" cy="1752600"/>
          </a:xfrm>
        </p:grpSpPr>
        <p:pic>
          <p:nvPicPr>
            <p:cNvPr id="910" name="Shape 9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81000" y="3429000"/>
              <a:ext cx="1752600" cy="1752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1" name="Shape 9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76800" y="3429000"/>
              <a:ext cx="1752600" cy="1752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2" name="Shape 9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086600" y="3429000"/>
              <a:ext cx="1752600" cy="1752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3" name="Shape 91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667000" y="3429000"/>
              <a:ext cx="1752600" cy="17526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14" name="Shape 914"/>
            <p:cNvCxnSpPr/>
            <p:nvPr/>
          </p:nvCxnSpPr>
          <p:spPr>
            <a:xfrm>
              <a:off x="2209800" y="4419600"/>
              <a:ext cx="304800" cy="0"/>
            </a:xfrm>
            <a:prstGeom prst="straightConnector1">
              <a:avLst/>
            </a:prstGeom>
            <a:noFill/>
            <a:ln cap="sq" cmpd="sng" w="57150">
              <a:solidFill>
                <a:schemeClr val="lt1"/>
              </a:solidFill>
              <a:prstDash val="solid"/>
              <a:miter lim="800000"/>
              <a:headEnd len="med" w="med" type="none"/>
              <a:tailEnd len="sm" w="sm" type="triangle"/>
            </a:ln>
          </p:spPr>
        </p:cxnSp>
        <p:cxnSp>
          <p:nvCxnSpPr>
            <p:cNvPr id="915" name="Shape 915"/>
            <p:cNvCxnSpPr/>
            <p:nvPr/>
          </p:nvCxnSpPr>
          <p:spPr>
            <a:xfrm>
              <a:off x="6781800" y="4419600"/>
              <a:ext cx="304800" cy="0"/>
            </a:xfrm>
            <a:prstGeom prst="straightConnector1">
              <a:avLst/>
            </a:prstGeom>
            <a:noFill/>
            <a:ln cap="sq" cmpd="sng" w="57150">
              <a:solidFill>
                <a:schemeClr val="lt1"/>
              </a:solidFill>
              <a:prstDash val="solid"/>
              <a:miter lim="800000"/>
              <a:headEnd len="med" w="med" type="none"/>
              <a:tailEnd len="sm" w="sm" type="triangle"/>
            </a:ln>
          </p:spPr>
        </p:cxnSp>
      </p:grpSp>
      <p:sp>
        <p:nvSpPr>
          <p:cNvPr id="916" name="Shape 916"/>
          <p:cNvSpPr txBox="1"/>
          <p:nvPr/>
        </p:nvSpPr>
        <p:spPr>
          <a:xfrm>
            <a:off x="2497137" y="2457450"/>
            <a:ext cx="2103437" cy="29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</a:pPr>
            <a:r>
              <a:rPr b="0" i="0" lang="en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characteristic scale</a:t>
            </a:r>
            <a:endParaRPr/>
          </a:p>
        </p:txBody>
      </p:sp>
      <p:sp>
        <p:nvSpPr>
          <p:cNvPr id="917" name="Shape 917"/>
          <p:cNvSpPr txBox="1"/>
          <p:nvPr/>
        </p:nvSpPr>
        <p:spPr>
          <a:xfrm>
            <a:off x="6840537" y="2457450"/>
            <a:ext cx="2103437" cy="29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</a:pPr>
            <a:r>
              <a:rPr b="0" i="0" lang="en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characteristic scale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idx="4294967295" type="title"/>
          </p:nvPr>
        </p:nvSpPr>
        <p:spPr>
          <a:xfrm>
            <a:off x="2286000" y="571500"/>
            <a:ext cx="5321300" cy="5036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Times New Roman"/>
              <a:buNone/>
            </a:pPr>
            <a:r>
              <a:rPr b="0" i="0" lang="en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an Interest Point?</a:t>
            </a:r>
            <a:endParaRPr/>
          </a:p>
        </p:txBody>
      </p:sp>
      <p:sp>
        <p:nvSpPr>
          <p:cNvPr id="309" name="Shape 309"/>
          <p:cNvSpPr txBox="1"/>
          <p:nvPr>
            <p:ph idx="4294967295" type="body"/>
          </p:nvPr>
        </p:nvSpPr>
        <p:spPr>
          <a:xfrm>
            <a:off x="762000" y="1314450"/>
            <a:ext cx="8001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•"/>
            </a:pPr>
            <a:r>
              <a:rPr b="0" i="0" lang="en" sz="2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point in an image which has a well-defined </a:t>
            </a:r>
            <a:r>
              <a:rPr b="0" i="0" lang="en" sz="2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position</a:t>
            </a:r>
            <a:r>
              <a:rPr b="0" i="0" lang="en" sz="2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can be </a:t>
            </a:r>
            <a:r>
              <a:rPr b="0" i="0" lang="en" sz="2600" u="none" cap="none" strike="noStrik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robustly</a:t>
            </a:r>
            <a:r>
              <a:rPr b="0" i="0" lang="en" sz="2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detected.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•"/>
            </a:pPr>
            <a:r>
              <a:rPr b="0" i="0" lang="en" sz="2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Typically associated with a significant change of one or more image properties simultaneously (e.g., intensity, color, texture).</a:t>
            </a:r>
            <a:endParaRPr b="0" i="0" sz="26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•"/>
            </a:pPr>
            <a:r>
              <a:rPr lang="en"/>
              <a:t>Corners is a special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None/>
            </a:pPr>
            <a:r>
              <a:rPr lang="en"/>
              <a:t>    case of interest points.</a:t>
            </a:r>
            <a:endParaRPr/>
          </a:p>
        </p:txBody>
      </p:sp>
      <p:grpSp>
        <p:nvGrpSpPr>
          <p:cNvPr id="310" name="Shape 310"/>
          <p:cNvGrpSpPr/>
          <p:nvPr/>
        </p:nvGrpSpPr>
        <p:grpSpPr>
          <a:xfrm>
            <a:off x="4800633" y="3163378"/>
            <a:ext cx="3962374" cy="1657275"/>
            <a:chOff x="1820862" y="2489200"/>
            <a:chExt cx="2854325" cy="1941512"/>
          </a:xfrm>
        </p:grpSpPr>
        <p:pic>
          <p:nvPicPr>
            <p:cNvPr descr="vangogh0" id="311" name="Shape 3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20862" y="2489200"/>
              <a:ext cx="2854325" cy="194151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2" name="Shape 312"/>
            <p:cNvGrpSpPr/>
            <p:nvPr/>
          </p:nvGrpSpPr>
          <p:grpSpPr>
            <a:xfrm>
              <a:off x="2012950" y="3790950"/>
              <a:ext cx="196850" cy="196850"/>
              <a:chOff x="2895600" y="2743200"/>
              <a:chExt cx="2209800" cy="2209800"/>
            </a:xfrm>
          </p:grpSpPr>
          <p:cxnSp>
            <p:nvCxnSpPr>
              <p:cNvPr id="313" name="Shape 313"/>
              <p:cNvCxnSpPr/>
              <p:nvPr/>
            </p:nvCxnSpPr>
            <p:spPr>
              <a:xfrm rot="10800000">
                <a:off x="3971925" y="2743200"/>
                <a:ext cx="0" cy="2209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14" name="Shape 314"/>
              <p:cNvCxnSpPr/>
              <p:nvPr/>
            </p:nvCxnSpPr>
            <p:spPr>
              <a:xfrm>
                <a:off x="4000500" y="2705100"/>
                <a:ext cx="0" cy="2209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</p:grpSp>
        <p:grpSp>
          <p:nvGrpSpPr>
            <p:cNvPr id="315" name="Shape 315"/>
            <p:cNvGrpSpPr/>
            <p:nvPr/>
          </p:nvGrpSpPr>
          <p:grpSpPr>
            <a:xfrm>
              <a:off x="3103562" y="3894137"/>
              <a:ext cx="196850" cy="198437"/>
              <a:chOff x="2895600" y="2743200"/>
              <a:chExt cx="2209800" cy="2209800"/>
            </a:xfrm>
          </p:grpSpPr>
          <p:cxnSp>
            <p:nvCxnSpPr>
              <p:cNvPr id="316" name="Shape 316"/>
              <p:cNvCxnSpPr/>
              <p:nvPr/>
            </p:nvCxnSpPr>
            <p:spPr>
              <a:xfrm rot="10800000">
                <a:off x="3971925" y="2743200"/>
                <a:ext cx="0" cy="2209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17" name="Shape 317"/>
              <p:cNvCxnSpPr/>
              <p:nvPr/>
            </p:nvCxnSpPr>
            <p:spPr>
              <a:xfrm>
                <a:off x="4000500" y="2705100"/>
                <a:ext cx="0" cy="2209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</p:grpSp>
        <p:grpSp>
          <p:nvGrpSpPr>
            <p:cNvPr id="318" name="Shape 318"/>
            <p:cNvGrpSpPr/>
            <p:nvPr/>
          </p:nvGrpSpPr>
          <p:grpSpPr>
            <a:xfrm>
              <a:off x="2667000" y="3525837"/>
              <a:ext cx="198437" cy="196850"/>
              <a:chOff x="2895600" y="2743200"/>
              <a:chExt cx="2209800" cy="2209800"/>
            </a:xfrm>
          </p:grpSpPr>
          <p:cxnSp>
            <p:nvCxnSpPr>
              <p:cNvPr id="319" name="Shape 319"/>
              <p:cNvCxnSpPr/>
              <p:nvPr/>
            </p:nvCxnSpPr>
            <p:spPr>
              <a:xfrm rot="10800000">
                <a:off x="3971925" y="2743200"/>
                <a:ext cx="0" cy="2209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20" name="Shape 320"/>
              <p:cNvCxnSpPr/>
              <p:nvPr/>
            </p:nvCxnSpPr>
            <p:spPr>
              <a:xfrm>
                <a:off x="4000500" y="2705100"/>
                <a:ext cx="0" cy="2209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</p:grpSp>
        <p:grpSp>
          <p:nvGrpSpPr>
            <p:cNvPr id="321" name="Shape 321"/>
            <p:cNvGrpSpPr/>
            <p:nvPr/>
          </p:nvGrpSpPr>
          <p:grpSpPr>
            <a:xfrm>
              <a:off x="2222500" y="3246437"/>
              <a:ext cx="198437" cy="198437"/>
              <a:chOff x="2895600" y="2743200"/>
              <a:chExt cx="2209800" cy="2209800"/>
            </a:xfrm>
          </p:grpSpPr>
          <p:cxnSp>
            <p:nvCxnSpPr>
              <p:cNvPr id="322" name="Shape 322"/>
              <p:cNvCxnSpPr/>
              <p:nvPr/>
            </p:nvCxnSpPr>
            <p:spPr>
              <a:xfrm rot="10800000">
                <a:off x="3971925" y="2743200"/>
                <a:ext cx="0" cy="2209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23" name="Shape 323"/>
              <p:cNvCxnSpPr/>
              <p:nvPr/>
            </p:nvCxnSpPr>
            <p:spPr>
              <a:xfrm>
                <a:off x="4000500" y="2705100"/>
                <a:ext cx="0" cy="2209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</p:grpSp>
        <p:grpSp>
          <p:nvGrpSpPr>
            <p:cNvPr id="324" name="Shape 324"/>
            <p:cNvGrpSpPr/>
            <p:nvPr/>
          </p:nvGrpSpPr>
          <p:grpSpPr>
            <a:xfrm>
              <a:off x="3684587" y="3863975"/>
              <a:ext cx="196850" cy="196850"/>
              <a:chOff x="2895600" y="2743200"/>
              <a:chExt cx="2209800" cy="2209800"/>
            </a:xfrm>
          </p:grpSpPr>
          <p:cxnSp>
            <p:nvCxnSpPr>
              <p:cNvPr id="325" name="Shape 325"/>
              <p:cNvCxnSpPr/>
              <p:nvPr/>
            </p:nvCxnSpPr>
            <p:spPr>
              <a:xfrm rot="10800000">
                <a:off x="3971925" y="2743200"/>
                <a:ext cx="0" cy="2209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26" name="Shape 326"/>
              <p:cNvCxnSpPr/>
              <p:nvPr/>
            </p:nvCxnSpPr>
            <p:spPr>
              <a:xfrm>
                <a:off x="4000500" y="2705100"/>
                <a:ext cx="0" cy="2209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</p:grpSp>
        <p:grpSp>
          <p:nvGrpSpPr>
            <p:cNvPr id="327" name="Shape 327"/>
            <p:cNvGrpSpPr/>
            <p:nvPr/>
          </p:nvGrpSpPr>
          <p:grpSpPr>
            <a:xfrm>
              <a:off x="3503612" y="2908300"/>
              <a:ext cx="196850" cy="196850"/>
              <a:chOff x="2895600" y="2743200"/>
              <a:chExt cx="2209800" cy="2209800"/>
            </a:xfrm>
          </p:grpSpPr>
          <p:cxnSp>
            <p:nvCxnSpPr>
              <p:cNvPr id="328" name="Shape 328"/>
              <p:cNvCxnSpPr/>
              <p:nvPr/>
            </p:nvCxnSpPr>
            <p:spPr>
              <a:xfrm rot="10800000">
                <a:off x="3971925" y="2743200"/>
                <a:ext cx="0" cy="2209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29" name="Shape 329"/>
              <p:cNvCxnSpPr/>
              <p:nvPr/>
            </p:nvCxnSpPr>
            <p:spPr>
              <a:xfrm>
                <a:off x="4000500" y="2705100"/>
                <a:ext cx="0" cy="2209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</p:grpSp>
        <p:grpSp>
          <p:nvGrpSpPr>
            <p:cNvPr id="330" name="Shape 330"/>
            <p:cNvGrpSpPr/>
            <p:nvPr/>
          </p:nvGrpSpPr>
          <p:grpSpPr>
            <a:xfrm>
              <a:off x="3821112" y="3289300"/>
              <a:ext cx="196850" cy="198437"/>
              <a:chOff x="2895600" y="2743200"/>
              <a:chExt cx="2209800" cy="2209800"/>
            </a:xfrm>
          </p:grpSpPr>
          <p:cxnSp>
            <p:nvCxnSpPr>
              <p:cNvPr id="331" name="Shape 331"/>
              <p:cNvCxnSpPr/>
              <p:nvPr/>
            </p:nvCxnSpPr>
            <p:spPr>
              <a:xfrm rot="10800000">
                <a:off x="3971925" y="2743200"/>
                <a:ext cx="0" cy="2209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32" name="Shape 332"/>
              <p:cNvCxnSpPr/>
              <p:nvPr/>
            </p:nvCxnSpPr>
            <p:spPr>
              <a:xfrm>
                <a:off x="4000500" y="2705100"/>
                <a:ext cx="0" cy="2209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</p:grpSp>
        <p:grpSp>
          <p:nvGrpSpPr>
            <p:cNvPr id="333" name="Shape 333"/>
            <p:cNvGrpSpPr/>
            <p:nvPr/>
          </p:nvGrpSpPr>
          <p:grpSpPr>
            <a:xfrm>
              <a:off x="2573337" y="4022725"/>
              <a:ext cx="196850" cy="196850"/>
              <a:chOff x="2895600" y="2743200"/>
              <a:chExt cx="2209800" cy="2209800"/>
            </a:xfrm>
          </p:grpSpPr>
          <p:cxnSp>
            <p:nvCxnSpPr>
              <p:cNvPr id="334" name="Shape 334"/>
              <p:cNvCxnSpPr/>
              <p:nvPr/>
            </p:nvCxnSpPr>
            <p:spPr>
              <a:xfrm rot="10800000">
                <a:off x="3971925" y="2743200"/>
                <a:ext cx="0" cy="2209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35" name="Shape 335"/>
              <p:cNvCxnSpPr/>
              <p:nvPr/>
            </p:nvCxnSpPr>
            <p:spPr>
              <a:xfrm>
                <a:off x="4000500" y="2705100"/>
                <a:ext cx="0" cy="2209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</p:grpSp>
        <p:grpSp>
          <p:nvGrpSpPr>
            <p:cNvPr id="336" name="Shape 336"/>
            <p:cNvGrpSpPr/>
            <p:nvPr/>
          </p:nvGrpSpPr>
          <p:grpSpPr>
            <a:xfrm>
              <a:off x="3068637" y="3238500"/>
              <a:ext cx="198437" cy="196850"/>
              <a:chOff x="2895600" y="2743200"/>
              <a:chExt cx="2209800" cy="2209800"/>
            </a:xfrm>
          </p:grpSpPr>
          <p:cxnSp>
            <p:nvCxnSpPr>
              <p:cNvPr id="337" name="Shape 337"/>
              <p:cNvCxnSpPr/>
              <p:nvPr/>
            </p:nvCxnSpPr>
            <p:spPr>
              <a:xfrm rot="10800000">
                <a:off x="3971925" y="2743200"/>
                <a:ext cx="0" cy="2209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338" name="Shape 338"/>
              <p:cNvCxnSpPr/>
              <p:nvPr/>
            </p:nvCxnSpPr>
            <p:spPr>
              <a:xfrm>
                <a:off x="4000500" y="2705100"/>
                <a:ext cx="0" cy="2209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</p:grpSp>
        <p:sp>
          <p:nvSpPr>
            <p:cNvPr id="339" name="Shape 339"/>
            <p:cNvSpPr/>
            <p:nvPr/>
          </p:nvSpPr>
          <p:spPr>
            <a:xfrm>
              <a:off x="3717925" y="3201987"/>
              <a:ext cx="396875" cy="395287"/>
            </a:xfrm>
            <a:prstGeom prst="ellipse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 txBox="1"/>
          <p:nvPr>
            <p:ph type="title"/>
          </p:nvPr>
        </p:nvSpPr>
        <p:spPr>
          <a:xfrm>
            <a:off x="381000" y="457200"/>
            <a:ext cx="87630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Times New Roman"/>
              <a:buNone/>
            </a:pPr>
            <a:r>
              <a:rPr b="0" i="0" lang="en" sz="32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Characteristic Scale (cont’d)</a:t>
            </a:r>
            <a:endParaRPr/>
          </a:p>
        </p:txBody>
      </p:sp>
      <p:pic>
        <p:nvPicPr>
          <p:cNvPr id="924" name="Shape 9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8512" y="2171700"/>
            <a:ext cx="2003822" cy="1734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Shape 9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08387" y="2171700"/>
            <a:ext cx="1943100" cy="1699021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Shape 926"/>
          <p:cNvSpPr txBox="1"/>
          <p:nvPr/>
        </p:nvSpPr>
        <p:spPr>
          <a:xfrm>
            <a:off x="609600" y="1257300"/>
            <a:ext cx="8077200" cy="1029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•"/>
            </a:pPr>
            <a:r>
              <a:rPr b="0" i="0" lang="en" sz="26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Only a </a:t>
            </a:r>
            <a:r>
              <a:rPr b="0" i="0" lang="en" sz="2600" u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subset</a:t>
            </a:r>
            <a:r>
              <a:rPr b="0" i="0" lang="en" sz="2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26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interest points are selected using the characteristic scale of each feature.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7" name="Shape 927"/>
          <p:cNvSpPr txBox="1"/>
          <p:nvPr/>
        </p:nvSpPr>
        <p:spPr>
          <a:xfrm>
            <a:off x="6219825" y="2409825"/>
            <a:ext cx="2590800" cy="12227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Char char="•"/>
            </a:pPr>
            <a:r>
              <a:rPr b="0" i="0" lang="en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i.e., the size of the circles is related to the scale at which the interest points were selected.</a:t>
            </a:r>
            <a:endParaRPr/>
          </a:p>
        </p:txBody>
      </p:sp>
      <p:sp>
        <p:nvSpPr>
          <p:cNvPr id="928" name="Shape 928"/>
          <p:cNvSpPr txBox="1"/>
          <p:nvPr/>
        </p:nvSpPr>
        <p:spPr>
          <a:xfrm>
            <a:off x="1022350" y="4217194"/>
            <a:ext cx="3632200" cy="3464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Matching can be simplified!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Shape 933"/>
          <p:cNvSpPr txBox="1"/>
          <p:nvPr>
            <p:ph type="title"/>
          </p:nvPr>
        </p:nvSpPr>
        <p:spPr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Times New Roman"/>
              <a:buNone/>
            </a:pPr>
            <a:r>
              <a:rPr b="0" i="0" lang="en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Automatic Scale Selection – Main Idea</a:t>
            </a:r>
            <a:endParaRPr/>
          </a:p>
        </p:txBody>
      </p:sp>
      <p:sp>
        <p:nvSpPr>
          <p:cNvPr id="934" name="Shape 934"/>
          <p:cNvSpPr txBox="1"/>
          <p:nvPr>
            <p:ph idx="1" type="body"/>
          </p:nvPr>
        </p:nvSpPr>
        <p:spPr>
          <a:xfrm>
            <a:off x="304800" y="1257300"/>
            <a:ext cx="8839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•"/>
            </a:pPr>
            <a:r>
              <a:rPr b="0" i="0" lang="en" sz="26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a function F(x,σ</a:t>
            </a:r>
            <a:r>
              <a:rPr b="0" baseline="-25000" i="0" lang="en" sz="26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" sz="26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which provides some local measure.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•"/>
            </a:pPr>
            <a:r>
              <a:rPr b="0" i="0" lang="en" sz="26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points at which F(x,σ</a:t>
            </a:r>
            <a:r>
              <a:rPr b="0" baseline="-25000" i="0" lang="en" sz="26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" sz="26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is maximal over σ</a:t>
            </a:r>
            <a:r>
              <a:rPr b="0" baseline="-25000" i="0" lang="en" sz="26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" sz="26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/>
          </a:p>
          <a:p>
            <a:pPr indent="-177800" lvl="0" marL="342900" marR="0" rtl="0" algn="l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None/>
            </a:pPr>
            <a:r>
              <a:t/>
            </a:r>
            <a:endParaRPr b="0" i="0" sz="26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5" name="Shape 935"/>
          <p:cNvSpPr txBox="1"/>
          <p:nvPr/>
        </p:nvSpPr>
        <p:spPr>
          <a:xfrm>
            <a:off x="838200" y="4457700"/>
            <a:ext cx="8305800" cy="48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None/>
            </a:pPr>
            <a:r>
              <a:rPr b="0" i="0" lang="en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T. Lindeberg, "Feature detection with automatic scale selection" </a:t>
            </a:r>
            <a:r>
              <a:rPr b="0" i="1" lang="en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International Journal of Computer Vision,</a:t>
            </a:r>
            <a:r>
              <a:rPr b="0" i="0" lang="en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vol. 30, no. 2, pp 77-116, 1998. </a:t>
            </a:r>
            <a:endParaRPr/>
          </a:p>
        </p:txBody>
      </p:sp>
      <p:pic>
        <p:nvPicPr>
          <p:cNvPr id="936" name="Shape 936"/>
          <p:cNvPicPr preferRelativeResize="0"/>
          <p:nvPr/>
        </p:nvPicPr>
        <p:blipFill rotWithShape="1">
          <a:blip r:embed="rId3">
            <a:alphaModFix/>
          </a:blip>
          <a:srcRect b="-9135" l="0" r="0" t="0"/>
          <a:stretch/>
        </p:blipFill>
        <p:spPr>
          <a:xfrm>
            <a:off x="914400" y="2228850"/>
            <a:ext cx="3429000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Shape 937"/>
          <p:cNvSpPr txBox="1"/>
          <p:nvPr/>
        </p:nvSpPr>
        <p:spPr>
          <a:xfrm>
            <a:off x="5715000" y="3143250"/>
            <a:ext cx="2614612" cy="900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max of  F(x,σ</a:t>
            </a:r>
            <a:r>
              <a:rPr b="0" baseline="-2500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corresponds to</a:t>
            </a:r>
            <a:r>
              <a:rPr b="0" i="0" lang="en" sz="2400" u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Times New Roman"/>
              <a:buNone/>
            </a:pPr>
            <a:r>
              <a:rPr b="0" i="0" lang="en" sz="2400" u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characteristic scale!</a:t>
            </a:r>
            <a:endParaRPr/>
          </a:p>
        </p:txBody>
      </p:sp>
      <p:sp>
        <p:nvSpPr>
          <p:cNvPr id="938" name="Shape 938"/>
          <p:cNvSpPr txBox="1"/>
          <p:nvPr/>
        </p:nvSpPr>
        <p:spPr>
          <a:xfrm>
            <a:off x="1219200" y="4114800"/>
            <a:ext cx="45085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σ</a:t>
            </a:r>
            <a:r>
              <a:rPr b="0" baseline="-2500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endParaRPr/>
          </a:p>
        </p:txBody>
      </p:sp>
      <p:sp>
        <p:nvSpPr>
          <p:cNvPr id="939" name="Shape 939"/>
          <p:cNvSpPr txBox="1"/>
          <p:nvPr/>
        </p:nvSpPr>
        <p:spPr>
          <a:xfrm>
            <a:off x="0" y="3257550"/>
            <a:ext cx="1052512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F(x,σ</a:t>
            </a:r>
            <a:r>
              <a:rPr b="0" baseline="-2500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 txBox="1"/>
          <p:nvPr>
            <p:ph type="title"/>
          </p:nvPr>
        </p:nvSpPr>
        <p:spPr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6" name="Shape 946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1778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None/>
            </a:pPr>
            <a:r>
              <a:t/>
            </a:r>
            <a:endParaRPr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7" name="Shape 947"/>
          <p:cNvSpPr txBox="1"/>
          <p:nvPr/>
        </p:nvSpPr>
        <p:spPr>
          <a:xfrm>
            <a:off x="3886200" y="4914900"/>
            <a:ext cx="3124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</a:pPr>
            <a:r>
              <a:rPr b="0" i="0" lang="en" sz="1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Slide from Tinne Tuytelaars</a:t>
            </a:r>
            <a:endParaRPr/>
          </a:p>
        </p:txBody>
      </p:sp>
      <p:sp>
        <p:nvSpPr>
          <p:cNvPr id="948" name="Shape 948"/>
          <p:cNvSpPr txBox="1"/>
          <p:nvPr/>
        </p:nvSpPr>
        <p:spPr>
          <a:xfrm>
            <a:off x="5410200" y="914400"/>
            <a:ext cx="3124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b="0" i="0" lang="en" sz="2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Lindeberg et al, 1996</a:t>
            </a:r>
            <a:endParaRPr/>
          </a:p>
        </p:txBody>
      </p:sp>
      <p:pic>
        <p:nvPicPr>
          <p:cNvPr id="949" name="Shape 9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28637" y="-685800"/>
            <a:ext cx="7650956" cy="6107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Shape 954"/>
          <p:cNvSpPr txBox="1"/>
          <p:nvPr>
            <p:ph type="title"/>
          </p:nvPr>
        </p:nvSpPr>
        <p:spPr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5" name="Shape 955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1778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None/>
            </a:pPr>
            <a:r>
              <a:t/>
            </a:r>
            <a:endParaRPr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56" name="Shape 9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28637" y="-685800"/>
            <a:ext cx="7650956" cy="6107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 txBox="1"/>
          <p:nvPr>
            <p:ph type="title"/>
          </p:nvPr>
        </p:nvSpPr>
        <p:spPr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2" name="Shape 962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1778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None/>
            </a:pPr>
            <a:r>
              <a:t/>
            </a:r>
            <a:endParaRPr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63" name="Shape 9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28637" y="-685800"/>
            <a:ext cx="7650956" cy="6107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Shape 968"/>
          <p:cNvSpPr txBox="1"/>
          <p:nvPr>
            <p:ph type="title"/>
          </p:nvPr>
        </p:nvSpPr>
        <p:spPr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9" name="Shape 969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1778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None/>
            </a:pPr>
            <a:r>
              <a:t/>
            </a:r>
            <a:endParaRPr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70" name="Shape 9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28637" y="-685800"/>
            <a:ext cx="7650956" cy="6107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Shape 977"/>
          <p:cNvSpPr txBox="1"/>
          <p:nvPr>
            <p:ph type="title"/>
          </p:nvPr>
        </p:nvSpPr>
        <p:spPr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8" name="Shape 978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1778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None/>
            </a:pPr>
            <a:r>
              <a:t/>
            </a:r>
            <a:endParaRPr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79" name="Shape 9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28637" y="-685800"/>
            <a:ext cx="7650956" cy="6107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 txBox="1"/>
          <p:nvPr>
            <p:ph type="title"/>
          </p:nvPr>
        </p:nvSpPr>
        <p:spPr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5" name="Shape 985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1778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None/>
            </a:pPr>
            <a:r>
              <a:t/>
            </a:r>
            <a:endParaRPr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86" name="Shape 9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28637" y="-685800"/>
            <a:ext cx="7650956" cy="6107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Shape 993"/>
          <p:cNvSpPr txBox="1"/>
          <p:nvPr>
            <p:ph type="title"/>
          </p:nvPr>
        </p:nvSpPr>
        <p:spPr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4" name="Shape 994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1778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None/>
            </a:pPr>
            <a:r>
              <a:t/>
            </a:r>
            <a:endParaRPr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95" name="Shape 9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28637" y="-685800"/>
            <a:ext cx="7650956" cy="6107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Shape 1002"/>
          <p:cNvSpPr txBox="1"/>
          <p:nvPr>
            <p:ph type="title"/>
          </p:nvPr>
        </p:nvSpPr>
        <p:spPr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3" name="Shape 1003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1778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None/>
            </a:pPr>
            <a:r>
              <a:t/>
            </a:r>
            <a:endParaRPr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04" name="Shape 10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28637" y="-685800"/>
            <a:ext cx="7650956" cy="6107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type="title"/>
          </p:nvPr>
        </p:nvSpPr>
        <p:spPr>
          <a:xfrm>
            <a:off x="914400" y="40005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Times New Roman"/>
              <a:buNone/>
            </a:pPr>
            <a:r>
              <a:rPr b="0" i="0" lang="en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are interest points useful?</a:t>
            </a:r>
            <a:endParaRPr/>
          </a:p>
        </p:txBody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762000" y="1257300"/>
            <a:ext cx="81534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Char char="•"/>
            </a:pPr>
            <a:r>
              <a:rPr b="0" i="0" lang="en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Could be used to find corresponding points between images which is very useful for numerous applications!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6" name="Shape 3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987" y="3032522"/>
            <a:ext cx="1447800" cy="1131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Shape 3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8587" y="3032522"/>
            <a:ext cx="1447800" cy="11691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FT2" id="348" name="Shape 3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58000" y="2478881"/>
            <a:ext cx="1676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FT1" id="349" name="Shape 3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53000" y="2478881"/>
            <a:ext cx="1278731" cy="9263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ography" id="350" name="Shape 3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57800" y="3736181"/>
            <a:ext cx="2399109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Shape 351"/>
          <p:cNvSpPr txBox="1"/>
          <p:nvPr/>
        </p:nvSpPr>
        <p:spPr>
          <a:xfrm>
            <a:off x="1395412" y="2418159"/>
            <a:ext cx="1811337" cy="300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</a:pPr>
            <a:r>
              <a:rPr b="0" i="0" lang="en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stereo matching</a:t>
            </a:r>
            <a:endParaRPr/>
          </a:p>
        </p:txBody>
      </p:sp>
      <p:sp>
        <p:nvSpPr>
          <p:cNvPr id="352" name="Shape 352"/>
          <p:cNvSpPr txBox="1"/>
          <p:nvPr/>
        </p:nvSpPr>
        <p:spPr>
          <a:xfrm>
            <a:off x="5667375" y="2116931"/>
            <a:ext cx="2139950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</a:pPr>
            <a:r>
              <a:rPr b="0" i="0" lang="en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panorama stitching</a:t>
            </a:r>
            <a:endParaRPr/>
          </a:p>
        </p:txBody>
      </p:sp>
      <p:sp>
        <p:nvSpPr>
          <p:cNvPr id="353" name="Shape 353"/>
          <p:cNvSpPr txBox="1"/>
          <p:nvPr/>
        </p:nvSpPr>
        <p:spPr>
          <a:xfrm>
            <a:off x="992187" y="2803922"/>
            <a:ext cx="1217612" cy="2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b="0" i="0" lang="en" sz="1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left camera</a:t>
            </a:r>
            <a:endParaRPr/>
          </a:p>
        </p:txBody>
      </p:sp>
      <p:sp>
        <p:nvSpPr>
          <p:cNvPr id="354" name="Shape 354"/>
          <p:cNvSpPr txBox="1"/>
          <p:nvPr/>
        </p:nvSpPr>
        <p:spPr>
          <a:xfrm>
            <a:off x="2897187" y="2803922"/>
            <a:ext cx="1344612" cy="2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b="0" i="0" lang="en" sz="1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right camera</a:t>
            </a:r>
            <a:endParaRPr/>
          </a:p>
        </p:txBody>
      </p:sp>
      <p:sp>
        <p:nvSpPr>
          <p:cNvPr id="355" name="Shape 355"/>
          <p:cNvSpPr/>
          <p:nvPr/>
        </p:nvSpPr>
        <p:spPr>
          <a:xfrm>
            <a:off x="6705600" y="3450431"/>
            <a:ext cx="457200" cy="285750"/>
          </a:xfrm>
          <a:prstGeom prst="downArrow">
            <a:avLst>
              <a:gd fmla="val 10800" name="adj1"/>
              <a:gd fmla="val 50000" name="adj2"/>
            </a:avLst>
          </a:prstGeom>
          <a:solidFill>
            <a:schemeClr val="accent1"/>
          </a:solidFill>
          <a:ln cap="sq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Shape 1011"/>
          <p:cNvSpPr txBox="1"/>
          <p:nvPr>
            <p:ph idx="4294967295" type="title"/>
          </p:nvPr>
        </p:nvSpPr>
        <p:spPr>
          <a:xfrm>
            <a:off x="990600" y="4572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Times New Roman"/>
              <a:buNone/>
            </a:pPr>
            <a:r>
              <a:rPr b="0" i="0" lang="en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Automatic Scale Selection (cont’d)</a:t>
            </a:r>
            <a:endParaRPr/>
          </a:p>
        </p:txBody>
      </p:sp>
      <p:sp>
        <p:nvSpPr>
          <p:cNvPr id="1012" name="Shape 1012"/>
          <p:cNvSpPr txBox="1"/>
          <p:nvPr>
            <p:ph idx="4294967295" type="body"/>
          </p:nvPr>
        </p:nvSpPr>
        <p:spPr>
          <a:xfrm>
            <a:off x="26987" y="1419225"/>
            <a:ext cx="41148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533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33400" lvl="0" marL="533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Char char="•"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characteristic scale, the </a:t>
            </a:r>
            <a:r>
              <a:rPr b="0" i="0" lang="en" sz="2400" u="none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spatial extent </a:t>
            </a: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interest points becomes </a:t>
            </a:r>
            <a:r>
              <a:rPr b="0" i="0" lang="en" sz="2400" u="none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covariant</a:t>
            </a: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scale transformations.</a:t>
            </a:r>
            <a:endParaRPr/>
          </a:p>
          <a:p>
            <a:pPr indent="-533400" lvl="0" marL="533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Char char="•"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ratio σ</a:t>
            </a:r>
            <a:r>
              <a:rPr b="0" baseline="-2500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/σ</a:t>
            </a:r>
            <a:r>
              <a:rPr b="0" baseline="-2500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reveals the scale factor between the images.</a:t>
            </a:r>
            <a:endParaRPr/>
          </a:p>
          <a:p>
            <a:pPr indent="-533400" lvl="0" marL="533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</a:t>
            </a:r>
            <a:endParaRPr/>
          </a:p>
        </p:txBody>
      </p:sp>
      <p:sp>
        <p:nvSpPr>
          <p:cNvPr id="1013" name="Shape 1013"/>
          <p:cNvSpPr txBox="1"/>
          <p:nvPr/>
        </p:nvSpPr>
        <p:spPr>
          <a:xfrm>
            <a:off x="6102725" y="4104700"/>
            <a:ext cx="15192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σ</a:t>
            </a:r>
            <a:r>
              <a:rPr b="0" baseline="-2500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/σ</a:t>
            </a:r>
            <a:r>
              <a:rPr b="0" baseline="-2500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2.5</a:t>
            </a:r>
            <a:endParaRPr/>
          </a:p>
        </p:txBody>
      </p:sp>
      <p:grpSp>
        <p:nvGrpSpPr>
          <p:cNvPr id="1014" name="Shape 1014"/>
          <p:cNvGrpSpPr/>
          <p:nvPr/>
        </p:nvGrpSpPr>
        <p:grpSpPr>
          <a:xfrm>
            <a:off x="4230872" y="1683445"/>
            <a:ext cx="4499991" cy="2479834"/>
            <a:chOff x="0" y="0"/>
            <a:chExt cx="2147483647" cy="2147483647"/>
          </a:xfrm>
        </p:grpSpPr>
        <p:pic>
          <p:nvPicPr>
            <p:cNvPr id="1015" name="Shape 1015"/>
            <p:cNvPicPr preferRelativeResize="0"/>
            <p:nvPr/>
          </p:nvPicPr>
          <p:blipFill rotWithShape="1">
            <a:blip r:embed="rId3">
              <a:alphaModFix/>
            </a:blip>
            <a:srcRect b="-9135" l="0" r="0" t="0"/>
            <a:stretch/>
          </p:blipFill>
          <p:spPr>
            <a:xfrm>
              <a:off x="0" y="0"/>
              <a:ext cx="2147483647" cy="20296338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6" name="Shape 1016"/>
            <p:cNvSpPr txBox="1"/>
            <p:nvPr/>
          </p:nvSpPr>
          <p:spPr>
            <a:xfrm>
              <a:off x="381005135" y="1833217769"/>
              <a:ext cx="204934601" cy="3142658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Times New Roman"/>
                <a:buNone/>
              </a:pPr>
              <a:r>
                <a:rPr b="0" i="0" lang="en" sz="24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σ</a:t>
              </a:r>
              <a:r>
                <a:rPr b="0" baseline="-25000" i="0" lang="en" sz="24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/>
            </a:p>
          </p:txBody>
        </p:sp>
        <p:sp>
          <p:nvSpPr>
            <p:cNvPr id="1017" name="Shape 1017"/>
            <p:cNvSpPr txBox="1"/>
            <p:nvPr/>
          </p:nvSpPr>
          <p:spPr>
            <a:xfrm>
              <a:off x="1143015635" y="1833217769"/>
              <a:ext cx="204934601" cy="3142658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Times New Roman"/>
                <a:buNone/>
              </a:pPr>
              <a:r>
                <a:rPr b="0" i="0" lang="en" sz="24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σ</a:t>
              </a:r>
              <a:r>
                <a:rPr b="0" baseline="-25000" i="0" lang="en" sz="24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Shape 1024"/>
          <p:cNvSpPr txBox="1"/>
          <p:nvPr>
            <p:ph type="title"/>
          </p:nvPr>
        </p:nvSpPr>
        <p:spPr>
          <a:xfrm>
            <a:off x="1066800" y="4572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Times New Roman"/>
              <a:buNone/>
            </a:pPr>
            <a:r>
              <a:rPr b="0" i="0" lang="en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to choose F(x,σ</a:t>
            </a:r>
            <a:r>
              <a:rPr b="0" baseline="-25000" i="0" lang="en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?</a:t>
            </a:r>
            <a:endParaRPr/>
          </a:p>
        </p:txBody>
      </p:sp>
      <p:sp>
        <p:nvSpPr>
          <p:cNvPr id="1025" name="Shape 1025"/>
          <p:cNvSpPr txBox="1"/>
          <p:nvPr>
            <p:ph idx="1" type="body"/>
          </p:nvPr>
        </p:nvSpPr>
        <p:spPr>
          <a:xfrm>
            <a:off x="762000" y="1314450"/>
            <a:ext cx="7772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Char char="•"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Typically, </a:t>
            </a:r>
            <a:r>
              <a:rPr b="0" i="0" lang="en" sz="26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F(x,σ</a:t>
            </a:r>
            <a:r>
              <a:rPr b="0" baseline="-25000" i="0" lang="en" sz="26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" sz="26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is defined using </a:t>
            </a: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derivatives, e.g.:</a:t>
            </a:r>
            <a:endParaRPr/>
          </a:p>
          <a:p>
            <a:pPr indent="-1905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Char char="•"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 (Laplacian of Gaussian) yielded best results in a recent evaluation study.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Char char="•"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DoG (Difference of Gaussians) was second best.</a:t>
            </a:r>
            <a:endParaRPr/>
          </a:p>
        </p:txBody>
      </p:sp>
      <p:pic>
        <p:nvPicPr>
          <p:cNvPr id="1026" name="Shape 10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8212" y="1764926"/>
            <a:ext cx="3698080" cy="1464469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Shape 1027"/>
          <p:cNvSpPr txBox="1"/>
          <p:nvPr/>
        </p:nvSpPr>
        <p:spPr>
          <a:xfrm>
            <a:off x="381000" y="4350544"/>
            <a:ext cx="8586787" cy="531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Times New Roman"/>
              <a:buNone/>
            </a:pPr>
            <a:r>
              <a:rPr b="0" i="0" lang="en" sz="2000" u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C. Schmid, R. Mohr, and C. Bauckhage, "Evaluation of Interest Point Detectors",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Times New Roman"/>
              <a:buNone/>
            </a:pPr>
            <a:r>
              <a:rPr b="0" i="1" lang="en" sz="2000" u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International Journal of Computer Vision, </a:t>
            </a:r>
            <a:r>
              <a:rPr b="0" i="0" lang="en" sz="2000" u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37(2),  pp. 151-172, 2000. 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Shape 1034"/>
          <p:cNvSpPr txBox="1"/>
          <p:nvPr>
            <p:ph type="title"/>
          </p:nvPr>
        </p:nvSpPr>
        <p:spPr>
          <a:xfrm>
            <a:off x="838200" y="40005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Times New Roman"/>
              <a:buNone/>
            </a:pPr>
            <a:r>
              <a:rPr b="0" i="0" lang="en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 and DoG</a:t>
            </a:r>
            <a:endParaRPr/>
          </a:p>
        </p:txBody>
      </p:sp>
      <p:sp>
        <p:nvSpPr>
          <p:cNvPr id="1035" name="Shape 1035"/>
          <p:cNvSpPr txBox="1"/>
          <p:nvPr>
            <p:ph idx="1" type="body"/>
          </p:nvPr>
        </p:nvSpPr>
        <p:spPr>
          <a:xfrm>
            <a:off x="685800" y="1428750"/>
            <a:ext cx="7772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Char char="•"/>
            </a:pPr>
            <a:r>
              <a:rPr b="0" i="0" lang="en" sz="2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 can be approximated by DoG:</a:t>
            </a:r>
            <a:endParaRPr/>
          </a:p>
          <a:p>
            <a:pPr indent="-1651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t/>
            </a:r>
            <a:endParaRPr b="0" i="0" sz="28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51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t/>
            </a:r>
            <a:endParaRPr b="0" i="0" sz="28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t/>
            </a:r>
            <a:endParaRPr b="0" i="0" sz="28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36" name="Shape 10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0" y="2857500"/>
            <a:ext cx="2514600" cy="1989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Shape 10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0200" y="2131219"/>
            <a:ext cx="4400550" cy="416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Shape 1042"/>
          <p:cNvSpPr txBox="1"/>
          <p:nvPr/>
        </p:nvSpPr>
        <p:spPr>
          <a:xfrm>
            <a:off x="762000" y="2057400"/>
            <a:ext cx="7696200" cy="2743200"/>
          </a:xfrm>
          <a:prstGeom prst="rect">
            <a:avLst/>
          </a:prstGeom>
          <a:solidFill>
            <a:srgbClr val="9999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σ</a:t>
            </a:r>
            <a:r>
              <a:rPr b="0" baseline="-2500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endParaRPr/>
          </a:p>
        </p:txBody>
      </p:sp>
      <p:sp>
        <p:nvSpPr>
          <p:cNvPr id="1043" name="Shape 1043"/>
          <p:cNvSpPr txBox="1"/>
          <p:nvPr>
            <p:ph type="title"/>
          </p:nvPr>
        </p:nvSpPr>
        <p:spPr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Times New Roman"/>
              <a:buNone/>
            </a:pPr>
            <a:r>
              <a:rPr b="0" i="0" lang="en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Harris-Laplace Detector</a:t>
            </a:r>
            <a:endParaRPr/>
          </a:p>
        </p:txBody>
      </p:sp>
      <p:sp>
        <p:nvSpPr>
          <p:cNvPr id="1044" name="Shape 1044"/>
          <p:cNvSpPr/>
          <p:nvPr/>
        </p:nvSpPr>
        <p:spPr>
          <a:xfrm>
            <a:off x="2214562" y="3619500"/>
            <a:ext cx="5141912" cy="442913"/>
          </a:xfrm>
          <a:prstGeom prst="parallelogram">
            <a:avLst>
              <a:gd fmla="val 25000" name="adj"/>
            </a:avLst>
          </a:prstGeom>
          <a:solidFill>
            <a:schemeClr val="accent1">
              <a:alpha val="49803"/>
            </a:schemeClr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045" name="Shape 1045"/>
          <p:cNvCxnSpPr/>
          <p:nvPr/>
        </p:nvCxnSpPr>
        <p:spPr>
          <a:xfrm rot="10800000">
            <a:off x="1357312" y="2557463"/>
            <a:ext cx="0" cy="1682353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cxnSp>
        <p:nvCxnSpPr>
          <p:cNvPr id="1046" name="Shape 1046"/>
          <p:cNvCxnSpPr/>
          <p:nvPr/>
        </p:nvCxnSpPr>
        <p:spPr>
          <a:xfrm>
            <a:off x="1357312" y="4239815"/>
            <a:ext cx="5510212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cxnSp>
        <p:nvCxnSpPr>
          <p:cNvPr id="1047" name="Shape 1047"/>
          <p:cNvCxnSpPr/>
          <p:nvPr/>
        </p:nvCxnSpPr>
        <p:spPr>
          <a:xfrm flipH="1" rot="10800000">
            <a:off x="1357312" y="3601640"/>
            <a:ext cx="1704975" cy="638175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sp>
        <p:nvSpPr>
          <p:cNvPr id="1048" name="Shape 1048"/>
          <p:cNvSpPr txBox="1"/>
          <p:nvPr/>
        </p:nvSpPr>
        <p:spPr>
          <a:xfrm>
            <a:off x="990600" y="2114550"/>
            <a:ext cx="717550" cy="2750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scale</a:t>
            </a:r>
            <a:endParaRPr/>
          </a:p>
        </p:txBody>
      </p:sp>
      <p:sp>
        <p:nvSpPr>
          <p:cNvPr id="1049" name="Shape 1049"/>
          <p:cNvSpPr txBox="1"/>
          <p:nvPr/>
        </p:nvSpPr>
        <p:spPr>
          <a:xfrm>
            <a:off x="6530975" y="4208859"/>
            <a:ext cx="311150" cy="296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1" lang="en" sz="2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050" name="Shape 1050"/>
          <p:cNvSpPr txBox="1"/>
          <p:nvPr/>
        </p:nvSpPr>
        <p:spPr>
          <a:xfrm>
            <a:off x="2246312" y="3411140"/>
            <a:ext cx="311150" cy="29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1" lang="en" sz="2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/>
          </a:p>
        </p:txBody>
      </p:sp>
      <p:sp>
        <p:nvSpPr>
          <p:cNvPr id="1051" name="Shape 1051"/>
          <p:cNvSpPr txBox="1"/>
          <p:nvPr/>
        </p:nvSpPr>
        <p:spPr>
          <a:xfrm>
            <a:off x="2582862" y="4239815"/>
            <a:ext cx="1422400" cy="2750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800"/>
              <a:buFont typeface="Arial"/>
              <a:buNone/>
            </a:pPr>
            <a:r>
              <a:rPr b="1" i="0" lang="en" sz="1800" u="none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← Harris →</a:t>
            </a:r>
            <a:endParaRPr/>
          </a:p>
        </p:txBody>
      </p:sp>
      <p:sp>
        <p:nvSpPr>
          <p:cNvPr id="1052" name="Shape 1052"/>
          <p:cNvSpPr/>
          <p:nvPr/>
        </p:nvSpPr>
        <p:spPr>
          <a:xfrm>
            <a:off x="3806825" y="3782615"/>
            <a:ext cx="979487" cy="191690"/>
          </a:xfrm>
          <a:custGeom>
            <a:pathLst>
              <a:path extrusionOk="0" h="104" w="384">
                <a:moveTo>
                  <a:pt x="0" y="104"/>
                </a:moveTo>
                <a:cubicBezTo>
                  <a:pt x="64" y="60"/>
                  <a:pt x="128" y="16"/>
                  <a:pt x="192" y="8"/>
                </a:cubicBezTo>
                <a:cubicBezTo>
                  <a:pt x="256" y="0"/>
                  <a:pt x="352" y="48"/>
                  <a:pt x="384" y="56"/>
                </a:cubicBez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3" name="Shape 1053"/>
          <p:cNvSpPr/>
          <p:nvPr/>
        </p:nvSpPr>
        <p:spPr>
          <a:xfrm>
            <a:off x="4051300" y="3708797"/>
            <a:ext cx="366712" cy="177403"/>
          </a:xfrm>
          <a:prstGeom prst="ellipse">
            <a:avLst/>
          </a:prstGeom>
          <a:solidFill>
            <a:srgbClr val="FF0000">
              <a:alpha val="49803"/>
            </a:srgbClr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4" name="Shape 1054"/>
          <p:cNvSpPr/>
          <p:nvPr/>
        </p:nvSpPr>
        <p:spPr>
          <a:xfrm>
            <a:off x="2214562" y="3000375"/>
            <a:ext cx="5141912" cy="442913"/>
          </a:xfrm>
          <a:prstGeom prst="parallelogram">
            <a:avLst>
              <a:gd fmla="val 25000" name="adj"/>
            </a:avLst>
          </a:prstGeom>
          <a:solidFill>
            <a:schemeClr val="accent1">
              <a:alpha val="49803"/>
            </a:schemeClr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5" name="Shape 1055"/>
          <p:cNvSpPr/>
          <p:nvPr/>
        </p:nvSpPr>
        <p:spPr>
          <a:xfrm>
            <a:off x="3806825" y="3162300"/>
            <a:ext cx="979487" cy="191690"/>
          </a:xfrm>
          <a:custGeom>
            <a:pathLst>
              <a:path extrusionOk="0" h="104" w="384">
                <a:moveTo>
                  <a:pt x="0" y="104"/>
                </a:moveTo>
                <a:cubicBezTo>
                  <a:pt x="64" y="60"/>
                  <a:pt x="128" y="16"/>
                  <a:pt x="192" y="8"/>
                </a:cubicBezTo>
                <a:cubicBezTo>
                  <a:pt x="256" y="0"/>
                  <a:pt x="352" y="48"/>
                  <a:pt x="384" y="56"/>
                </a:cubicBez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6" name="Shape 1056"/>
          <p:cNvSpPr/>
          <p:nvPr/>
        </p:nvSpPr>
        <p:spPr>
          <a:xfrm>
            <a:off x="4005262" y="3046809"/>
            <a:ext cx="490537" cy="235744"/>
          </a:xfrm>
          <a:prstGeom prst="ellipse">
            <a:avLst/>
          </a:prstGeom>
          <a:solidFill>
            <a:srgbClr val="FF0000">
              <a:alpha val="49803"/>
            </a:srgbClr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7" name="Shape 1057"/>
          <p:cNvSpPr/>
          <p:nvPr/>
        </p:nvSpPr>
        <p:spPr>
          <a:xfrm>
            <a:off x="2214562" y="2380059"/>
            <a:ext cx="5141912" cy="442913"/>
          </a:xfrm>
          <a:prstGeom prst="parallelogram">
            <a:avLst>
              <a:gd fmla="val 25000" name="adj"/>
            </a:avLst>
          </a:prstGeom>
          <a:solidFill>
            <a:schemeClr val="accent1">
              <a:alpha val="49803"/>
            </a:schemeClr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8" name="Shape 1058"/>
          <p:cNvSpPr/>
          <p:nvPr/>
        </p:nvSpPr>
        <p:spPr>
          <a:xfrm>
            <a:off x="3806825" y="2543175"/>
            <a:ext cx="979487" cy="191690"/>
          </a:xfrm>
          <a:custGeom>
            <a:pathLst>
              <a:path extrusionOk="0" h="104" w="384">
                <a:moveTo>
                  <a:pt x="0" y="104"/>
                </a:moveTo>
                <a:cubicBezTo>
                  <a:pt x="64" y="60"/>
                  <a:pt x="128" y="16"/>
                  <a:pt x="192" y="8"/>
                </a:cubicBezTo>
                <a:cubicBezTo>
                  <a:pt x="256" y="0"/>
                  <a:pt x="352" y="48"/>
                  <a:pt x="384" y="56"/>
                </a:cubicBezTo>
              </a:path>
            </a:pathLst>
          </a:cu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9" name="Shape 1059"/>
          <p:cNvSpPr/>
          <p:nvPr/>
        </p:nvSpPr>
        <p:spPr>
          <a:xfrm>
            <a:off x="3829050" y="2419350"/>
            <a:ext cx="857250" cy="353615"/>
          </a:xfrm>
          <a:prstGeom prst="ellipse">
            <a:avLst/>
          </a:prstGeom>
          <a:solidFill>
            <a:srgbClr val="FF0000">
              <a:alpha val="49803"/>
            </a:srgbClr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0" name="Shape 1060"/>
          <p:cNvSpPr txBox="1"/>
          <p:nvPr/>
        </p:nvSpPr>
        <p:spPr>
          <a:xfrm rot="-5400000">
            <a:off x="7114976" y="3248223"/>
            <a:ext cx="922734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800"/>
              <a:buFont typeface="Arial"/>
              <a:buNone/>
            </a:pPr>
            <a:r>
              <a:rPr b="1" i="0" lang="en" sz="1800" u="none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← LoG →</a:t>
            </a:r>
            <a:endParaRPr/>
          </a:p>
        </p:txBody>
      </p:sp>
      <p:sp>
        <p:nvSpPr>
          <p:cNvPr id="1061" name="Shape 1061"/>
          <p:cNvSpPr txBox="1"/>
          <p:nvPr/>
        </p:nvSpPr>
        <p:spPr>
          <a:xfrm>
            <a:off x="1371600" y="1200150"/>
            <a:ext cx="6203950" cy="622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Multi-scale Harris </a:t>
            </a:r>
            <a:r>
              <a:rPr b="1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</a:t>
            </a: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scale selection.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Char char="•"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Uses LoG maxima to find characteristic scale.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Shape 1068"/>
          <p:cNvSpPr txBox="1"/>
          <p:nvPr>
            <p:ph type="title"/>
          </p:nvPr>
        </p:nvSpPr>
        <p:spPr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Times New Roman"/>
              <a:buNone/>
            </a:pPr>
            <a:r>
              <a:rPr b="0" i="0" lang="en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Harris-Laplace Detector (cont’d)</a:t>
            </a:r>
            <a:endParaRPr/>
          </a:p>
        </p:txBody>
      </p:sp>
      <p:sp>
        <p:nvSpPr>
          <p:cNvPr id="1069" name="Shape 1069"/>
          <p:cNvSpPr txBox="1"/>
          <p:nvPr>
            <p:ph idx="1" type="body"/>
          </p:nvPr>
        </p:nvSpPr>
        <p:spPr>
          <a:xfrm>
            <a:off x="457200" y="1428750"/>
            <a:ext cx="8610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495300" lvl="0" marL="495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AutoNum type="arabicParenBoth"/>
            </a:pPr>
            <a:r>
              <a:rPr b="0" i="0" lang="en" sz="26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 interest points at multiple scales using Harris detector.</a:t>
            </a:r>
            <a:endParaRPr/>
          </a:p>
          <a:p>
            <a:pPr indent="-419100" lvl="1" marL="8763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None/>
            </a:pPr>
            <a:r>
              <a:rPr b="0" i="0" lang="en" sz="2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- Scales are chosen as follows: σ</a:t>
            </a:r>
            <a:r>
              <a:rPr b="0" baseline="-25000" i="0" lang="en" sz="2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b="0" i="0" lang="en" sz="2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=k</a:t>
            </a:r>
            <a:r>
              <a:rPr b="0" baseline="30000" i="0" lang="en" sz="2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" sz="2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σ</a:t>
            </a:r>
            <a:endParaRPr/>
          </a:p>
          <a:p>
            <a:pPr indent="-419100" lvl="1" marL="8763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None/>
            </a:pPr>
            <a:r>
              <a:rPr b="0" baseline="-25000" i="0" lang="en" sz="2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b="0" i="0" lang="en" sz="2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At each scale, choose local maxima assuming 3 x 3 window</a:t>
            </a:r>
            <a:endParaRPr b="0" baseline="-25000" i="0" sz="22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9100" lvl="1" marL="8763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95300" lvl="0" marL="4953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None/>
            </a:pPr>
            <a:r>
              <a:t/>
            </a:r>
            <a:endParaRPr b="0" i="0" sz="26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7800" lvl="0" marL="342900" marR="0" rtl="0" algn="l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None/>
            </a:pPr>
            <a:r>
              <a:t/>
            </a:r>
            <a:endParaRPr b="0" i="0" sz="26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70" name="Shape 10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2475" y="2971800"/>
            <a:ext cx="1971675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Shape 1071"/>
          <p:cNvSpPr txBox="1"/>
          <p:nvPr/>
        </p:nvSpPr>
        <p:spPr>
          <a:xfrm>
            <a:off x="228600" y="4000500"/>
            <a:ext cx="928687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where</a:t>
            </a:r>
            <a:endParaRPr/>
          </a:p>
        </p:txBody>
      </p:sp>
      <p:pic>
        <p:nvPicPr>
          <p:cNvPr id="1072" name="Shape 10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5862" y="3951684"/>
            <a:ext cx="3399234" cy="391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Shape 10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62075" y="2919413"/>
            <a:ext cx="3200400" cy="754856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Shape 1074"/>
          <p:cNvSpPr txBox="1"/>
          <p:nvPr/>
        </p:nvSpPr>
        <p:spPr>
          <a:xfrm>
            <a:off x="5964237" y="3995738"/>
            <a:ext cx="2365375" cy="3464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(σ</a:t>
            </a:r>
            <a:r>
              <a:rPr b="0" baseline="-2500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 </a:t>
            </a: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=σ</a:t>
            </a:r>
            <a:r>
              <a:rPr b="0" baseline="-2500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b="0" baseline="-2500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σ</a:t>
            </a:r>
            <a:r>
              <a:rPr b="0" baseline="-2500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</a:t>
            </a: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=γσ</a:t>
            </a:r>
            <a:r>
              <a:rPr b="0" baseline="-2500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 </a:t>
            </a: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</p:txBody>
      </p:sp>
      <p:sp>
        <p:nvSpPr>
          <p:cNvPr id="1075" name="Shape 1075"/>
          <p:cNvSpPr txBox="1"/>
          <p:nvPr/>
        </p:nvSpPr>
        <p:spPr>
          <a:xfrm>
            <a:off x="5603875" y="2388394"/>
            <a:ext cx="3086100" cy="2750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b="0" i="0" lang="en" sz="1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(i.e., non-maximal suppression)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Shape 1080"/>
          <p:cNvSpPr txBox="1"/>
          <p:nvPr>
            <p:ph type="title"/>
          </p:nvPr>
        </p:nvSpPr>
        <p:spPr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Times New Roman"/>
              <a:buNone/>
            </a:pPr>
            <a:r>
              <a:rPr b="0" i="0" lang="en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Harris-Laplace Detector (cont’d)</a:t>
            </a:r>
            <a:endParaRPr/>
          </a:p>
        </p:txBody>
      </p:sp>
      <p:sp>
        <p:nvSpPr>
          <p:cNvPr id="1081" name="Shape 1081"/>
          <p:cNvSpPr txBox="1"/>
          <p:nvPr>
            <p:ph idx="1" type="body"/>
          </p:nvPr>
        </p:nvSpPr>
        <p:spPr>
          <a:xfrm>
            <a:off x="762000" y="1257300"/>
            <a:ext cx="8153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495300" lvl="0" marL="495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None/>
            </a:pPr>
            <a:r>
              <a:rPr b="0" i="0" lang="en" sz="26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(2) Select points at which the normalized LoG is maximal across scales and the maximum is above a threshold.</a:t>
            </a:r>
            <a:endParaRPr/>
          </a:p>
          <a:p>
            <a:pPr indent="-495300" lvl="0" marL="4953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None/>
            </a:pPr>
            <a:r>
              <a:t/>
            </a:r>
            <a:endParaRPr b="0" i="0" sz="26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9100" lvl="1" marL="8763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None/>
            </a:pPr>
            <a:r>
              <a:t/>
            </a:r>
            <a:endParaRPr b="0" baseline="-25000" i="0" sz="22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9100" lvl="1" marL="8763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95300" lvl="0" marL="4953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None/>
            </a:pPr>
            <a:r>
              <a:t/>
            </a:r>
            <a:endParaRPr b="0" i="0" sz="26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7800" lvl="0" marL="342900" marR="0" rtl="0" algn="l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None/>
            </a:pPr>
            <a:r>
              <a:t/>
            </a:r>
            <a:endParaRPr b="0" i="0" sz="26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2" name="Shape 1082"/>
          <p:cNvSpPr txBox="1"/>
          <p:nvPr/>
        </p:nvSpPr>
        <p:spPr>
          <a:xfrm>
            <a:off x="838200" y="4343400"/>
            <a:ext cx="7772400" cy="48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Times New Roman"/>
              <a:buNone/>
            </a:pPr>
            <a:r>
              <a:rPr b="0" i="0" lang="en" sz="1800" u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K. Mikolajczyk and C. Schmid, “Indexing based on scale invariant interest points" </a:t>
            </a:r>
            <a:r>
              <a:rPr b="0" i="1" lang="en" sz="1800" u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IEEE Int. Conference on Computer Vision,</a:t>
            </a:r>
            <a:r>
              <a:rPr b="0" i="0" lang="en" sz="1800" u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pp 525-531, 2001.</a:t>
            </a:r>
            <a:endParaRPr/>
          </a:p>
        </p:txBody>
      </p:sp>
      <p:pic>
        <p:nvPicPr>
          <p:cNvPr id="1083" name="Shape 10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2057400"/>
            <a:ext cx="2343150" cy="2139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Shape 10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8600" y="3714750"/>
            <a:ext cx="3589734" cy="384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Shape 10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86200" y="2457450"/>
            <a:ext cx="3771900" cy="6357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Shape 1086"/>
          <p:cNvSpPr txBox="1"/>
          <p:nvPr/>
        </p:nvSpPr>
        <p:spPr>
          <a:xfrm>
            <a:off x="5715000" y="3200400"/>
            <a:ext cx="1012825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where:</a:t>
            </a:r>
            <a:endParaRPr/>
          </a:p>
        </p:txBody>
      </p:sp>
      <p:sp>
        <p:nvSpPr>
          <p:cNvPr id="1087" name="Shape 1087"/>
          <p:cNvSpPr txBox="1"/>
          <p:nvPr/>
        </p:nvSpPr>
        <p:spPr>
          <a:xfrm>
            <a:off x="2971800" y="3028950"/>
            <a:ext cx="454025" cy="3464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σ</a:t>
            </a:r>
            <a:r>
              <a:rPr b="0" baseline="-25000" i="0" lang="en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endParaRPr/>
          </a:p>
        </p:txBody>
      </p:sp>
      <p:sp>
        <p:nvSpPr>
          <p:cNvPr id="1088" name="Shape 1088"/>
          <p:cNvSpPr txBox="1"/>
          <p:nvPr/>
        </p:nvSpPr>
        <p:spPr>
          <a:xfrm>
            <a:off x="2895600" y="2343150"/>
            <a:ext cx="671512" cy="3464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σ</a:t>
            </a:r>
            <a:r>
              <a:rPr b="0" baseline="-25000" i="0" lang="en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n+1</a:t>
            </a:r>
            <a:endParaRPr/>
          </a:p>
        </p:txBody>
      </p:sp>
      <p:sp>
        <p:nvSpPr>
          <p:cNvPr id="1089" name="Shape 1089"/>
          <p:cNvSpPr txBox="1"/>
          <p:nvPr/>
        </p:nvSpPr>
        <p:spPr>
          <a:xfrm>
            <a:off x="2819400" y="3657600"/>
            <a:ext cx="625475" cy="3464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σ</a:t>
            </a:r>
            <a:r>
              <a:rPr b="0" baseline="-25000" i="0" lang="en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n-1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Shape 1095"/>
          <p:cNvSpPr txBox="1"/>
          <p:nvPr>
            <p:ph type="title"/>
          </p:nvPr>
        </p:nvSpPr>
        <p:spPr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Times New Roman"/>
              <a:buNone/>
            </a:pPr>
            <a:r>
              <a:rPr b="0" i="0" lang="en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</a:t>
            </a:r>
            <a:endParaRPr/>
          </a:p>
        </p:txBody>
      </p:sp>
      <p:sp>
        <p:nvSpPr>
          <p:cNvPr id="1096" name="Shape 1096"/>
          <p:cNvSpPr txBox="1"/>
          <p:nvPr>
            <p:ph idx="1" type="body"/>
          </p:nvPr>
        </p:nvSpPr>
        <p:spPr>
          <a:xfrm>
            <a:off x="609600" y="1257300"/>
            <a:ext cx="8534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•"/>
            </a:pPr>
            <a:r>
              <a:rPr b="0" i="0" lang="en" sz="26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Interest points detected at each scale using Harris-Laplace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Char char="–"/>
            </a:pPr>
            <a:r>
              <a:rPr b="0" i="0" lang="en" sz="2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Few correspondences between levels corresponding to same σ.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Char char="–"/>
            </a:pPr>
            <a:r>
              <a:rPr b="0" i="0" lang="en" sz="2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 correspondences between levels  having a ratio of σ = 2.</a:t>
            </a:r>
            <a:endParaRPr/>
          </a:p>
        </p:txBody>
      </p:sp>
      <p:pic>
        <p:nvPicPr>
          <p:cNvPr id="1097" name="Shape 10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1200" y="2413396"/>
            <a:ext cx="4850606" cy="2114549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Shape 1098"/>
          <p:cNvSpPr txBox="1"/>
          <p:nvPr/>
        </p:nvSpPr>
        <p:spPr>
          <a:xfrm>
            <a:off x="304800" y="3259931"/>
            <a:ext cx="1676400" cy="754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</a:pPr>
            <a:r>
              <a:rPr b="0" i="0" lang="en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images differ by a scale factor of 1.92</a:t>
            </a:r>
            <a:endParaRPr/>
          </a:p>
        </p:txBody>
      </p:sp>
      <p:sp>
        <p:nvSpPr>
          <p:cNvPr id="1099" name="Shape 1099"/>
          <p:cNvSpPr txBox="1"/>
          <p:nvPr/>
        </p:nvSpPr>
        <p:spPr>
          <a:xfrm>
            <a:off x="3641725" y="3259931"/>
            <a:ext cx="661987" cy="2524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</a:pPr>
            <a:r>
              <a:rPr b="0" i="0" lang="en" sz="1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σ=1.2</a:t>
            </a:r>
            <a:endParaRPr/>
          </a:p>
        </p:txBody>
      </p:sp>
      <p:sp>
        <p:nvSpPr>
          <p:cNvPr id="1100" name="Shape 1100"/>
          <p:cNvSpPr txBox="1"/>
          <p:nvPr/>
        </p:nvSpPr>
        <p:spPr>
          <a:xfrm>
            <a:off x="4876800" y="3270647"/>
            <a:ext cx="661987" cy="2524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</a:pPr>
            <a:r>
              <a:rPr b="0" i="0" lang="en" sz="1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σ=2.4</a:t>
            </a:r>
            <a:endParaRPr/>
          </a:p>
        </p:txBody>
      </p:sp>
      <p:sp>
        <p:nvSpPr>
          <p:cNvPr id="1101" name="Shape 1101"/>
          <p:cNvSpPr txBox="1"/>
          <p:nvPr/>
        </p:nvSpPr>
        <p:spPr>
          <a:xfrm>
            <a:off x="6248400" y="3270647"/>
            <a:ext cx="661987" cy="2524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</a:pPr>
            <a:r>
              <a:rPr b="0" i="0" lang="en" sz="1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σ=4.8</a:t>
            </a:r>
            <a:endParaRPr/>
          </a:p>
        </p:txBody>
      </p:sp>
      <p:sp>
        <p:nvSpPr>
          <p:cNvPr id="1102" name="Shape 1102"/>
          <p:cNvSpPr txBox="1"/>
          <p:nvPr/>
        </p:nvSpPr>
        <p:spPr>
          <a:xfrm>
            <a:off x="7543800" y="3270647"/>
            <a:ext cx="661987" cy="2524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</a:pPr>
            <a:r>
              <a:rPr b="0" i="0" lang="en" sz="1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σ=9.6</a:t>
            </a:r>
            <a:endParaRPr/>
          </a:p>
        </p:txBody>
      </p:sp>
      <p:sp>
        <p:nvSpPr>
          <p:cNvPr id="1103" name="Shape 1103"/>
          <p:cNvSpPr txBox="1"/>
          <p:nvPr/>
        </p:nvSpPr>
        <p:spPr>
          <a:xfrm>
            <a:off x="3581400" y="4356497"/>
            <a:ext cx="661987" cy="2524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</a:pPr>
            <a:r>
              <a:rPr b="0" i="0" lang="en" sz="1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σ=1.2</a:t>
            </a:r>
            <a:endParaRPr/>
          </a:p>
        </p:txBody>
      </p:sp>
      <p:sp>
        <p:nvSpPr>
          <p:cNvPr id="1104" name="Shape 1104"/>
          <p:cNvSpPr txBox="1"/>
          <p:nvPr/>
        </p:nvSpPr>
        <p:spPr>
          <a:xfrm>
            <a:off x="4876800" y="4413647"/>
            <a:ext cx="661987" cy="2524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</a:pPr>
            <a:r>
              <a:rPr b="0" i="0" lang="en" sz="1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σ=2.4</a:t>
            </a:r>
            <a:endParaRPr/>
          </a:p>
        </p:txBody>
      </p:sp>
      <p:sp>
        <p:nvSpPr>
          <p:cNvPr id="1105" name="Shape 1105"/>
          <p:cNvSpPr txBox="1"/>
          <p:nvPr/>
        </p:nvSpPr>
        <p:spPr>
          <a:xfrm>
            <a:off x="6172200" y="4356497"/>
            <a:ext cx="661987" cy="2524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</a:pPr>
            <a:r>
              <a:rPr b="0" i="0" lang="en" sz="1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σ=4.8</a:t>
            </a:r>
            <a:endParaRPr/>
          </a:p>
        </p:txBody>
      </p:sp>
      <p:sp>
        <p:nvSpPr>
          <p:cNvPr id="1106" name="Shape 1106"/>
          <p:cNvSpPr txBox="1"/>
          <p:nvPr/>
        </p:nvSpPr>
        <p:spPr>
          <a:xfrm>
            <a:off x="7467600" y="4356497"/>
            <a:ext cx="661987" cy="2524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</a:pPr>
            <a:r>
              <a:rPr b="0" i="0" lang="en" sz="1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σ=9.6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1" name="Shape 11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250" y="1280850"/>
            <a:ext cx="7010400" cy="225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Shape 1112"/>
          <p:cNvSpPr txBox="1"/>
          <p:nvPr/>
        </p:nvSpPr>
        <p:spPr>
          <a:xfrm>
            <a:off x="367550" y="3496225"/>
            <a:ext cx="85344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Char char="-"/>
            </a:pPr>
            <a:r>
              <a:rPr b="0" i="0" lang="en" sz="2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 than 2000 points would have been detected without scale selection.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Char char="-"/>
            </a:pPr>
            <a:r>
              <a:rPr b="0" i="0" lang="en" sz="2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scale selection, 190 and 213 points were detected in the left and right images, respectively.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3" name="Shape 1113"/>
          <p:cNvSpPr txBox="1"/>
          <p:nvPr/>
        </p:nvSpPr>
        <p:spPr>
          <a:xfrm>
            <a:off x="1089000" y="613500"/>
            <a:ext cx="74229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ame viewpoint – change in focal length and orientation)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Shape 1118"/>
          <p:cNvSpPr txBox="1"/>
          <p:nvPr>
            <p:ph type="title"/>
          </p:nvPr>
        </p:nvSpPr>
        <p:spPr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Times New Roman"/>
              <a:buNone/>
            </a:pPr>
            <a:r>
              <a:rPr b="0" i="0" lang="en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 (cont’d)</a:t>
            </a:r>
            <a:endParaRPr/>
          </a:p>
        </p:txBody>
      </p:sp>
      <p:pic>
        <p:nvPicPr>
          <p:cNvPr id="1119" name="Shape 1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1729978"/>
            <a:ext cx="5257800" cy="2239565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Shape 1120"/>
          <p:cNvSpPr txBox="1"/>
          <p:nvPr/>
        </p:nvSpPr>
        <p:spPr>
          <a:xfrm>
            <a:off x="1524000" y="4171950"/>
            <a:ext cx="7162800" cy="3464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58 points are initially matched (some were not correct)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Shape 1125"/>
          <p:cNvSpPr txBox="1"/>
          <p:nvPr>
            <p:ph type="title"/>
          </p:nvPr>
        </p:nvSpPr>
        <p:spPr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Times New Roman"/>
              <a:buNone/>
            </a:pPr>
            <a:r>
              <a:rPr b="0" i="0" lang="en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 (cont’d)</a:t>
            </a:r>
            <a:endParaRPr/>
          </a:p>
        </p:txBody>
      </p:sp>
      <p:pic>
        <p:nvPicPr>
          <p:cNvPr id="1126" name="Shape 1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1314450"/>
            <a:ext cx="5200650" cy="2212181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Shape 1127"/>
          <p:cNvSpPr txBox="1"/>
          <p:nvPr/>
        </p:nvSpPr>
        <p:spPr>
          <a:xfrm>
            <a:off x="381000" y="3771900"/>
            <a:ext cx="8153400" cy="900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Char char="•"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Reject outliers (i.e., inconsistent matches) using RANSAC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Char char="•"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Left with 32 matches, all of  which are correct.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Char char="•"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Estimated scale factor is 4:9 and rotation angle is 19 degrees.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/>
          <p:nvPr>
            <p:ph idx="4294967295" type="title"/>
          </p:nvPr>
        </p:nvSpPr>
        <p:spPr>
          <a:xfrm>
            <a:off x="1243850" y="406775"/>
            <a:ext cx="845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Times New Roman"/>
              <a:buNone/>
            </a:pPr>
            <a:r>
              <a:rPr b="0" i="0" lang="en" sz="24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to find corresponding points?(Fea</a:t>
            </a:r>
            <a:r>
              <a:rPr lang="en" sz="2400"/>
              <a:t>ture Descriptor</a:t>
            </a:r>
            <a:r>
              <a:rPr b="0" i="0" lang="en" sz="24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400"/>
          </a:p>
        </p:txBody>
      </p:sp>
      <p:sp>
        <p:nvSpPr>
          <p:cNvPr id="361" name="Shape 361"/>
          <p:cNvSpPr txBox="1"/>
          <p:nvPr>
            <p:ph idx="4294967295" type="body"/>
          </p:nvPr>
        </p:nvSpPr>
        <p:spPr>
          <a:xfrm>
            <a:off x="486325" y="3324800"/>
            <a:ext cx="8229600" cy="16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Char char="•"/>
            </a:pPr>
            <a:r>
              <a:rPr lang="en" sz="2400"/>
              <a:t>Look at local </a:t>
            </a:r>
            <a:r>
              <a:rPr lang="en" sz="2400"/>
              <a:t>neighbourhood</a:t>
            </a:r>
            <a:r>
              <a:rPr lang="en" sz="2400"/>
              <a:t> of the </a:t>
            </a:r>
            <a:r>
              <a:rPr lang="en" sz="2400"/>
              <a:t>interest points.</a:t>
            </a:r>
            <a:endParaRPr sz="2400"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Char char="•"/>
            </a:pPr>
            <a:r>
              <a:rPr b="0" i="0" lang="en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 to define local patches surrounding the interest points and extract feature </a:t>
            </a:r>
            <a:r>
              <a:rPr b="1" i="0" lang="en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descriptors</a:t>
            </a:r>
            <a:r>
              <a:rPr b="0" i="0" lang="en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from every patch.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Char char="•"/>
            </a:pPr>
            <a:r>
              <a:rPr b="0" i="0" lang="en" sz="2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Match feature descriptors to find corresponding points. </a:t>
            </a:r>
            <a:endParaRPr/>
          </a:p>
        </p:txBody>
      </p:sp>
      <p:grpSp>
        <p:nvGrpSpPr>
          <p:cNvPr id="362" name="Shape 362"/>
          <p:cNvGrpSpPr/>
          <p:nvPr/>
        </p:nvGrpSpPr>
        <p:grpSpPr>
          <a:xfrm>
            <a:off x="1779534" y="1142974"/>
            <a:ext cx="6051551" cy="1889205"/>
            <a:chOff x="1752600" y="1828800"/>
            <a:chExt cx="6051551" cy="3262312"/>
          </a:xfrm>
        </p:grpSpPr>
        <p:grpSp>
          <p:nvGrpSpPr>
            <p:cNvPr id="363" name="Shape 363"/>
            <p:cNvGrpSpPr/>
            <p:nvPr/>
          </p:nvGrpSpPr>
          <p:grpSpPr>
            <a:xfrm>
              <a:off x="1752600" y="1828800"/>
              <a:ext cx="6051551" cy="3262312"/>
              <a:chOff x="1036637" y="1219200"/>
              <a:chExt cx="7529513" cy="4703762"/>
            </a:xfrm>
          </p:grpSpPr>
          <p:pic>
            <p:nvPicPr>
              <p:cNvPr descr="vangogh0" id="364" name="Shape 36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637" y="1219200"/>
                <a:ext cx="2925762" cy="224155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65" name="Shape 365"/>
              <p:cNvGrpSpPr/>
              <p:nvPr/>
            </p:nvGrpSpPr>
            <p:grpSpPr>
              <a:xfrm>
                <a:off x="1271587" y="2786062"/>
                <a:ext cx="201612" cy="227012"/>
                <a:chOff x="2895600" y="2743200"/>
                <a:chExt cx="2209800" cy="2209800"/>
              </a:xfrm>
            </p:grpSpPr>
            <p:cxnSp>
              <p:nvCxnSpPr>
                <p:cNvPr id="366" name="Shape 366"/>
                <p:cNvCxnSpPr/>
                <p:nvPr/>
              </p:nvCxnSpPr>
              <p:spPr>
                <a:xfrm rot="10800000">
                  <a:off x="3971925" y="2743200"/>
                  <a:ext cx="0" cy="22098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2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367" name="Shape 367"/>
                <p:cNvCxnSpPr/>
                <p:nvPr/>
              </p:nvCxnSpPr>
              <p:spPr>
                <a:xfrm>
                  <a:off x="4000500" y="2705100"/>
                  <a:ext cx="0" cy="22098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2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68" name="Shape 368"/>
              <p:cNvGrpSpPr/>
              <p:nvPr/>
            </p:nvGrpSpPr>
            <p:grpSpPr>
              <a:xfrm>
                <a:off x="2389187" y="2905125"/>
                <a:ext cx="201612" cy="228600"/>
                <a:chOff x="2895600" y="2743200"/>
                <a:chExt cx="2209800" cy="2209800"/>
              </a:xfrm>
            </p:grpSpPr>
            <p:cxnSp>
              <p:nvCxnSpPr>
                <p:cNvPr id="369" name="Shape 369"/>
                <p:cNvCxnSpPr/>
                <p:nvPr/>
              </p:nvCxnSpPr>
              <p:spPr>
                <a:xfrm rot="10800000">
                  <a:off x="3971925" y="2743200"/>
                  <a:ext cx="0" cy="22098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2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370" name="Shape 370"/>
                <p:cNvCxnSpPr/>
                <p:nvPr/>
              </p:nvCxnSpPr>
              <p:spPr>
                <a:xfrm>
                  <a:off x="4000500" y="2705100"/>
                  <a:ext cx="0" cy="22098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2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71" name="Shape 371"/>
              <p:cNvGrpSpPr/>
              <p:nvPr/>
            </p:nvGrpSpPr>
            <p:grpSpPr>
              <a:xfrm>
                <a:off x="1941512" y="2479675"/>
                <a:ext cx="203200" cy="227012"/>
                <a:chOff x="2895600" y="2743200"/>
                <a:chExt cx="2209800" cy="2209800"/>
              </a:xfrm>
            </p:grpSpPr>
            <p:cxnSp>
              <p:nvCxnSpPr>
                <p:cNvPr id="372" name="Shape 372"/>
                <p:cNvCxnSpPr/>
                <p:nvPr/>
              </p:nvCxnSpPr>
              <p:spPr>
                <a:xfrm rot="10800000">
                  <a:off x="3971925" y="2743200"/>
                  <a:ext cx="0" cy="22098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2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373" name="Shape 373"/>
                <p:cNvCxnSpPr/>
                <p:nvPr/>
              </p:nvCxnSpPr>
              <p:spPr>
                <a:xfrm>
                  <a:off x="4000500" y="2705100"/>
                  <a:ext cx="0" cy="22098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2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74" name="Shape 374"/>
              <p:cNvGrpSpPr/>
              <p:nvPr/>
            </p:nvGrpSpPr>
            <p:grpSpPr>
              <a:xfrm>
                <a:off x="1485900" y="2157412"/>
                <a:ext cx="203200" cy="228600"/>
                <a:chOff x="2895600" y="2743200"/>
                <a:chExt cx="2209800" cy="2209800"/>
              </a:xfrm>
            </p:grpSpPr>
            <p:cxnSp>
              <p:nvCxnSpPr>
                <p:cNvPr id="375" name="Shape 375"/>
                <p:cNvCxnSpPr/>
                <p:nvPr/>
              </p:nvCxnSpPr>
              <p:spPr>
                <a:xfrm rot="10800000">
                  <a:off x="3971925" y="2743200"/>
                  <a:ext cx="0" cy="22098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2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376" name="Shape 376"/>
                <p:cNvCxnSpPr/>
                <p:nvPr/>
              </p:nvCxnSpPr>
              <p:spPr>
                <a:xfrm>
                  <a:off x="4000500" y="2705100"/>
                  <a:ext cx="0" cy="22098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2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77" name="Shape 377"/>
              <p:cNvGrpSpPr/>
              <p:nvPr/>
            </p:nvGrpSpPr>
            <p:grpSpPr>
              <a:xfrm>
                <a:off x="2971800" y="3276600"/>
                <a:ext cx="201612" cy="227012"/>
                <a:chOff x="2895600" y="2743200"/>
                <a:chExt cx="2209800" cy="2209800"/>
              </a:xfrm>
            </p:grpSpPr>
            <p:cxnSp>
              <p:nvCxnSpPr>
                <p:cNvPr id="378" name="Shape 378"/>
                <p:cNvCxnSpPr/>
                <p:nvPr/>
              </p:nvCxnSpPr>
              <p:spPr>
                <a:xfrm rot="10800000">
                  <a:off x="3971925" y="2743200"/>
                  <a:ext cx="0" cy="22098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2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379" name="Shape 379"/>
                <p:cNvCxnSpPr/>
                <p:nvPr/>
              </p:nvCxnSpPr>
              <p:spPr>
                <a:xfrm>
                  <a:off x="4000500" y="2705100"/>
                  <a:ext cx="0" cy="22098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2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80" name="Shape 380"/>
              <p:cNvGrpSpPr/>
              <p:nvPr/>
            </p:nvGrpSpPr>
            <p:grpSpPr>
              <a:xfrm>
                <a:off x="2798762" y="1766887"/>
                <a:ext cx="201612" cy="227012"/>
                <a:chOff x="2895600" y="2743200"/>
                <a:chExt cx="2209800" cy="2209800"/>
              </a:xfrm>
            </p:grpSpPr>
            <p:cxnSp>
              <p:nvCxnSpPr>
                <p:cNvPr id="381" name="Shape 381"/>
                <p:cNvCxnSpPr/>
                <p:nvPr/>
              </p:nvCxnSpPr>
              <p:spPr>
                <a:xfrm rot="10800000">
                  <a:off x="3971925" y="2743200"/>
                  <a:ext cx="0" cy="22098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2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382" name="Shape 382"/>
                <p:cNvCxnSpPr/>
                <p:nvPr/>
              </p:nvCxnSpPr>
              <p:spPr>
                <a:xfrm>
                  <a:off x="4000500" y="2705100"/>
                  <a:ext cx="0" cy="22098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2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83" name="Shape 383"/>
              <p:cNvGrpSpPr/>
              <p:nvPr/>
            </p:nvGrpSpPr>
            <p:grpSpPr>
              <a:xfrm>
                <a:off x="3124200" y="2206625"/>
                <a:ext cx="201612" cy="230187"/>
                <a:chOff x="2895600" y="2743200"/>
                <a:chExt cx="2209800" cy="2209800"/>
              </a:xfrm>
            </p:grpSpPr>
            <p:cxnSp>
              <p:nvCxnSpPr>
                <p:cNvPr id="384" name="Shape 384"/>
                <p:cNvCxnSpPr/>
                <p:nvPr/>
              </p:nvCxnSpPr>
              <p:spPr>
                <a:xfrm rot="10800000">
                  <a:off x="3971925" y="2743200"/>
                  <a:ext cx="0" cy="22098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2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385" name="Shape 385"/>
                <p:cNvCxnSpPr/>
                <p:nvPr/>
              </p:nvCxnSpPr>
              <p:spPr>
                <a:xfrm>
                  <a:off x="4000500" y="2705100"/>
                  <a:ext cx="0" cy="22098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2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86" name="Shape 386"/>
              <p:cNvGrpSpPr/>
              <p:nvPr/>
            </p:nvGrpSpPr>
            <p:grpSpPr>
              <a:xfrm>
                <a:off x="1844675" y="3054350"/>
                <a:ext cx="203200" cy="227012"/>
                <a:chOff x="2895600" y="2743200"/>
                <a:chExt cx="2209800" cy="2209800"/>
              </a:xfrm>
            </p:grpSpPr>
            <p:cxnSp>
              <p:nvCxnSpPr>
                <p:cNvPr id="387" name="Shape 387"/>
                <p:cNvCxnSpPr/>
                <p:nvPr/>
              </p:nvCxnSpPr>
              <p:spPr>
                <a:xfrm rot="10800000">
                  <a:off x="3971925" y="2743200"/>
                  <a:ext cx="0" cy="22098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2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388" name="Shape 388"/>
                <p:cNvCxnSpPr/>
                <p:nvPr/>
              </p:nvCxnSpPr>
              <p:spPr>
                <a:xfrm>
                  <a:off x="4000500" y="2705100"/>
                  <a:ext cx="0" cy="22098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2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89" name="Shape 389"/>
              <p:cNvGrpSpPr/>
              <p:nvPr/>
            </p:nvGrpSpPr>
            <p:grpSpPr>
              <a:xfrm>
                <a:off x="2352675" y="2147887"/>
                <a:ext cx="203200" cy="228600"/>
                <a:chOff x="2895600" y="2743200"/>
                <a:chExt cx="2209800" cy="2209800"/>
              </a:xfrm>
            </p:grpSpPr>
            <p:cxnSp>
              <p:nvCxnSpPr>
                <p:cNvPr id="390" name="Shape 390"/>
                <p:cNvCxnSpPr/>
                <p:nvPr/>
              </p:nvCxnSpPr>
              <p:spPr>
                <a:xfrm rot="10800000">
                  <a:off x="3971925" y="2743200"/>
                  <a:ext cx="0" cy="22098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2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391" name="Shape 391"/>
                <p:cNvCxnSpPr/>
                <p:nvPr/>
              </p:nvCxnSpPr>
              <p:spPr>
                <a:xfrm>
                  <a:off x="4000500" y="2705100"/>
                  <a:ext cx="0" cy="22098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2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  <p:pic>
            <p:nvPicPr>
              <p:cNvPr descr="v_img11" id="392" name="Shape 39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638800" y="1223962"/>
                <a:ext cx="2927350" cy="2236787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93" name="Shape 393"/>
              <p:cNvGrpSpPr/>
              <p:nvPr/>
            </p:nvGrpSpPr>
            <p:grpSpPr>
              <a:xfrm>
                <a:off x="6629400" y="1870075"/>
                <a:ext cx="201612" cy="228600"/>
                <a:chOff x="2895600" y="2743200"/>
                <a:chExt cx="2209800" cy="2209800"/>
              </a:xfrm>
            </p:grpSpPr>
            <p:cxnSp>
              <p:nvCxnSpPr>
                <p:cNvPr id="394" name="Shape 394"/>
                <p:cNvCxnSpPr/>
                <p:nvPr/>
              </p:nvCxnSpPr>
              <p:spPr>
                <a:xfrm rot="10800000">
                  <a:off x="3971925" y="2743200"/>
                  <a:ext cx="0" cy="22098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2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395" name="Shape 395"/>
                <p:cNvCxnSpPr/>
                <p:nvPr/>
              </p:nvCxnSpPr>
              <p:spPr>
                <a:xfrm>
                  <a:off x="4000500" y="2705100"/>
                  <a:ext cx="0" cy="22098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2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96" name="Shape 396"/>
              <p:cNvGrpSpPr/>
              <p:nvPr/>
            </p:nvGrpSpPr>
            <p:grpSpPr>
              <a:xfrm>
                <a:off x="7072312" y="1592262"/>
                <a:ext cx="201612" cy="230187"/>
                <a:chOff x="2895600" y="2743200"/>
                <a:chExt cx="2209800" cy="2209800"/>
              </a:xfrm>
            </p:grpSpPr>
            <p:cxnSp>
              <p:nvCxnSpPr>
                <p:cNvPr id="397" name="Shape 397"/>
                <p:cNvCxnSpPr/>
                <p:nvPr/>
              </p:nvCxnSpPr>
              <p:spPr>
                <a:xfrm rot="10800000">
                  <a:off x="3971925" y="2743200"/>
                  <a:ext cx="0" cy="22098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2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398" name="Shape 398"/>
                <p:cNvCxnSpPr/>
                <p:nvPr/>
              </p:nvCxnSpPr>
              <p:spPr>
                <a:xfrm>
                  <a:off x="4000500" y="2705100"/>
                  <a:ext cx="0" cy="22098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2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99" name="Shape 399"/>
              <p:cNvGrpSpPr/>
              <p:nvPr/>
            </p:nvGrpSpPr>
            <p:grpSpPr>
              <a:xfrm>
                <a:off x="7615237" y="1947862"/>
                <a:ext cx="201612" cy="230187"/>
                <a:chOff x="2895600" y="2743200"/>
                <a:chExt cx="2209800" cy="2209800"/>
              </a:xfrm>
            </p:grpSpPr>
            <p:cxnSp>
              <p:nvCxnSpPr>
                <p:cNvPr id="400" name="Shape 400"/>
                <p:cNvCxnSpPr/>
                <p:nvPr/>
              </p:nvCxnSpPr>
              <p:spPr>
                <a:xfrm rot="10800000">
                  <a:off x="3971925" y="2743200"/>
                  <a:ext cx="0" cy="22098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2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401" name="Shape 401"/>
                <p:cNvCxnSpPr/>
                <p:nvPr/>
              </p:nvCxnSpPr>
              <p:spPr>
                <a:xfrm>
                  <a:off x="4000500" y="2705100"/>
                  <a:ext cx="0" cy="22098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2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402" name="Shape 402"/>
              <p:cNvGrpSpPr/>
              <p:nvPr/>
            </p:nvGrpSpPr>
            <p:grpSpPr>
              <a:xfrm>
                <a:off x="6848475" y="2457450"/>
                <a:ext cx="201612" cy="230187"/>
                <a:chOff x="2895600" y="2743200"/>
                <a:chExt cx="2209800" cy="2209800"/>
              </a:xfrm>
            </p:grpSpPr>
            <p:cxnSp>
              <p:nvCxnSpPr>
                <p:cNvPr id="403" name="Shape 403"/>
                <p:cNvCxnSpPr/>
                <p:nvPr/>
              </p:nvCxnSpPr>
              <p:spPr>
                <a:xfrm rot="10800000">
                  <a:off x="3971925" y="2743200"/>
                  <a:ext cx="0" cy="22098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2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404" name="Shape 404"/>
                <p:cNvCxnSpPr/>
                <p:nvPr/>
              </p:nvCxnSpPr>
              <p:spPr>
                <a:xfrm>
                  <a:off x="4000500" y="2705100"/>
                  <a:ext cx="0" cy="22098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2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405" name="Shape 405"/>
              <p:cNvGrpSpPr/>
              <p:nvPr/>
            </p:nvGrpSpPr>
            <p:grpSpPr>
              <a:xfrm>
                <a:off x="7085012" y="2878137"/>
                <a:ext cx="201612" cy="228600"/>
                <a:chOff x="2895600" y="2743200"/>
                <a:chExt cx="2209800" cy="2209800"/>
              </a:xfrm>
            </p:grpSpPr>
            <p:cxnSp>
              <p:nvCxnSpPr>
                <p:cNvPr id="406" name="Shape 406"/>
                <p:cNvCxnSpPr/>
                <p:nvPr/>
              </p:nvCxnSpPr>
              <p:spPr>
                <a:xfrm rot="10800000">
                  <a:off x="3971925" y="2743200"/>
                  <a:ext cx="0" cy="22098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2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407" name="Shape 407"/>
                <p:cNvCxnSpPr/>
                <p:nvPr/>
              </p:nvCxnSpPr>
              <p:spPr>
                <a:xfrm>
                  <a:off x="4000500" y="2705100"/>
                  <a:ext cx="0" cy="22098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2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408" name="Shape 408"/>
              <p:cNvGrpSpPr/>
              <p:nvPr/>
            </p:nvGrpSpPr>
            <p:grpSpPr>
              <a:xfrm>
                <a:off x="7480300" y="3168650"/>
                <a:ext cx="201612" cy="230187"/>
                <a:chOff x="2895600" y="2743200"/>
                <a:chExt cx="2209800" cy="2209800"/>
              </a:xfrm>
            </p:grpSpPr>
            <p:cxnSp>
              <p:nvCxnSpPr>
                <p:cNvPr id="409" name="Shape 409"/>
                <p:cNvCxnSpPr/>
                <p:nvPr/>
              </p:nvCxnSpPr>
              <p:spPr>
                <a:xfrm rot="10800000">
                  <a:off x="3971925" y="2743200"/>
                  <a:ext cx="0" cy="22098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2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410" name="Shape 410"/>
                <p:cNvCxnSpPr/>
                <p:nvPr/>
              </p:nvCxnSpPr>
              <p:spPr>
                <a:xfrm>
                  <a:off x="4000500" y="2705100"/>
                  <a:ext cx="0" cy="22098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2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411" name="Shape 411"/>
              <p:cNvGrpSpPr/>
              <p:nvPr/>
            </p:nvGrpSpPr>
            <p:grpSpPr>
              <a:xfrm>
                <a:off x="7529512" y="2633662"/>
                <a:ext cx="201612" cy="228600"/>
                <a:chOff x="2895600" y="2743200"/>
                <a:chExt cx="2209800" cy="2209800"/>
              </a:xfrm>
            </p:grpSpPr>
            <p:cxnSp>
              <p:nvCxnSpPr>
                <p:cNvPr id="412" name="Shape 412"/>
                <p:cNvCxnSpPr/>
                <p:nvPr/>
              </p:nvCxnSpPr>
              <p:spPr>
                <a:xfrm rot="10800000">
                  <a:off x="3971925" y="2743200"/>
                  <a:ext cx="0" cy="22098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2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413" name="Shape 413"/>
                <p:cNvCxnSpPr/>
                <p:nvPr/>
              </p:nvCxnSpPr>
              <p:spPr>
                <a:xfrm>
                  <a:off x="4000500" y="2705100"/>
                  <a:ext cx="0" cy="22098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2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414" name="Shape 414"/>
              <p:cNvCxnSpPr/>
              <p:nvPr/>
            </p:nvCxnSpPr>
            <p:spPr>
              <a:xfrm>
                <a:off x="4516437" y="2341562"/>
                <a:ext cx="631825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miter lim="800000"/>
                <a:headEnd len="med" w="med" type="triangle"/>
                <a:tailEnd len="med" w="med" type="triangle"/>
              </a:ln>
            </p:spPr>
          </p:cxnSp>
          <p:grpSp>
            <p:nvGrpSpPr>
              <p:cNvPr id="415" name="Shape 415"/>
              <p:cNvGrpSpPr/>
              <p:nvPr/>
            </p:nvGrpSpPr>
            <p:grpSpPr>
              <a:xfrm>
                <a:off x="1316050" y="3687772"/>
                <a:ext cx="1100169" cy="1037862"/>
                <a:chOff x="4257685" y="2703519"/>
                <a:chExt cx="854100" cy="719131"/>
              </a:xfrm>
            </p:grpSpPr>
            <p:cxnSp>
              <p:nvCxnSpPr>
                <p:cNvPr id="416" name="Shape 416"/>
                <p:cNvCxnSpPr/>
                <p:nvPr/>
              </p:nvCxnSpPr>
              <p:spPr>
                <a:xfrm>
                  <a:off x="4567237" y="3111500"/>
                  <a:ext cx="230187" cy="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417" name="Shape 417"/>
                <p:cNvCxnSpPr/>
                <p:nvPr/>
              </p:nvCxnSpPr>
              <p:spPr>
                <a:xfrm>
                  <a:off x="4567237" y="3187700"/>
                  <a:ext cx="230187" cy="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418" name="Shape 418"/>
                <p:cNvCxnSpPr/>
                <p:nvPr/>
              </p:nvCxnSpPr>
              <p:spPr>
                <a:xfrm>
                  <a:off x="4568825" y="3263900"/>
                  <a:ext cx="228600" cy="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419" name="Shape 419"/>
                <p:cNvCxnSpPr/>
                <p:nvPr/>
              </p:nvCxnSpPr>
              <p:spPr>
                <a:xfrm>
                  <a:off x="4568825" y="3340100"/>
                  <a:ext cx="228600" cy="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420" name="Shape 420"/>
                <p:cNvCxnSpPr/>
                <p:nvPr/>
              </p:nvCxnSpPr>
              <p:spPr>
                <a:xfrm>
                  <a:off x="4567237" y="3422650"/>
                  <a:ext cx="230187" cy="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sp>
              <p:nvSpPr>
                <p:cNvPr id="421" name="Shape 421"/>
                <p:cNvSpPr txBox="1"/>
                <p:nvPr/>
              </p:nvSpPr>
              <p:spPr>
                <a:xfrm>
                  <a:off x="4257685" y="2703519"/>
                  <a:ext cx="854100" cy="719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6000"/>
                    <a:buFont typeface="Times New Roman"/>
                    <a:buNone/>
                  </a:pPr>
                  <a:r>
                    <a:rPr b="0" i="0" lang="en" sz="6000" u="none">
                      <a:solidFill>
                        <a:schemeClr val="lt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( )</a:t>
                  </a:r>
                  <a:endParaRPr/>
                </a:p>
              </p:txBody>
            </p:sp>
          </p:grpSp>
          <p:grpSp>
            <p:nvGrpSpPr>
              <p:cNvPr id="422" name="Shape 422"/>
              <p:cNvGrpSpPr/>
              <p:nvPr/>
            </p:nvGrpSpPr>
            <p:grpSpPr>
              <a:xfrm>
                <a:off x="6684962" y="3689350"/>
                <a:ext cx="1100137" cy="1450975"/>
                <a:chOff x="4257675" y="2705100"/>
                <a:chExt cx="855662" cy="1004887"/>
              </a:xfrm>
            </p:grpSpPr>
            <p:cxnSp>
              <p:nvCxnSpPr>
                <p:cNvPr id="423" name="Shape 423"/>
                <p:cNvCxnSpPr/>
                <p:nvPr/>
              </p:nvCxnSpPr>
              <p:spPr>
                <a:xfrm>
                  <a:off x="4567237" y="3111500"/>
                  <a:ext cx="230187" cy="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424" name="Shape 424"/>
                <p:cNvCxnSpPr/>
                <p:nvPr/>
              </p:nvCxnSpPr>
              <p:spPr>
                <a:xfrm>
                  <a:off x="4567237" y="3187700"/>
                  <a:ext cx="230187" cy="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425" name="Shape 425"/>
                <p:cNvCxnSpPr/>
                <p:nvPr/>
              </p:nvCxnSpPr>
              <p:spPr>
                <a:xfrm>
                  <a:off x="4568825" y="3263900"/>
                  <a:ext cx="228600" cy="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426" name="Shape 426"/>
                <p:cNvCxnSpPr/>
                <p:nvPr/>
              </p:nvCxnSpPr>
              <p:spPr>
                <a:xfrm>
                  <a:off x="4568825" y="3340100"/>
                  <a:ext cx="228600" cy="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427" name="Shape 427"/>
                <p:cNvCxnSpPr/>
                <p:nvPr/>
              </p:nvCxnSpPr>
              <p:spPr>
                <a:xfrm>
                  <a:off x="4567237" y="3422650"/>
                  <a:ext cx="230187" cy="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sp>
              <p:nvSpPr>
                <p:cNvPr id="428" name="Shape 428"/>
                <p:cNvSpPr txBox="1"/>
                <p:nvPr/>
              </p:nvSpPr>
              <p:spPr>
                <a:xfrm>
                  <a:off x="4257675" y="2705100"/>
                  <a:ext cx="855662" cy="1004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6000"/>
                    <a:buFont typeface="Times New Roman"/>
                    <a:buNone/>
                  </a:pPr>
                  <a:r>
                    <a:rPr b="0" i="0" lang="en" sz="6000" u="none">
                      <a:solidFill>
                        <a:schemeClr val="lt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( )</a:t>
                  </a:r>
                  <a:endParaRPr/>
                </a:p>
              </p:txBody>
            </p:sp>
          </p:grpSp>
          <p:sp>
            <p:nvSpPr>
              <p:cNvPr id="429" name="Shape 429"/>
              <p:cNvSpPr/>
              <p:nvPr/>
            </p:nvSpPr>
            <p:spPr>
              <a:xfrm>
                <a:off x="1916112" y="3219450"/>
                <a:ext cx="263525" cy="700087"/>
              </a:xfrm>
              <a:custGeom>
                <a:pathLst>
                  <a:path extrusionOk="0" h="360" w="106">
                    <a:moveTo>
                      <a:pt x="0" y="0"/>
                    </a:moveTo>
                    <a:cubicBezTo>
                      <a:pt x="53" y="65"/>
                      <a:pt x="106" y="130"/>
                      <a:pt x="106" y="190"/>
                    </a:cubicBezTo>
                    <a:cubicBezTo>
                      <a:pt x="106" y="250"/>
                      <a:pt x="18" y="332"/>
                      <a:pt x="0" y="360"/>
                    </a:cubicBezTo>
                  </a:path>
                </a:pathLst>
              </a:cu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30" name="Shape 430"/>
              <p:cNvSpPr/>
              <p:nvPr/>
            </p:nvSpPr>
            <p:spPr>
              <a:xfrm>
                <a:off x="7556500" y="3325812"/>
                <a:ext cx="265112" cy="700087"/>
              </a:xfrm>
              <a:custGeom>
                <a:pathLst>
                  <a:path extrusionOk="0" h="360" w="106">
                    <a:moveTo>
                      <a:pt x="0" y="0"/>
                    </a:moveTo>
                    <a:cubicBezTo>
                      <a:pt x="53" y="65"/>
                      <a:pt x="106" y="130"/>
                      <a:pt x="106" y="190"/>
                    </a:cubicBezTo>
                    <a:cubicBezTo>
                      <a:pt x="106" y="250"/>
                      <a:pt x="18" y="332"/>
                      <a:pt x="0" y="360"/>
                    </a:cubicBezTo>
                  </a:path>
                </a:pathLst>
              </a:cu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31" name="Shape 431"/>
              <p:cNvSpPr txBox="1"/>
              <p:nvPr/>
            </p:nvSpPr>
            <p:spPr>
              <a:xfrm>
                <a:off x="4483100" y="3968750"/>
                <a:ext cx="711200" cy="13176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400"/>
                  <a:buFont typeface="Times New Roman"/>
                  <a:buNone/>
                </a:pPr>
                <a:r>
                  <a:rPr b="0" i="0" lang="en" sz="5400" u="none">
                    <a:solidFill>
                      <a:schemeClr val="lt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=</a:t>
                </a:r>
                <a:endParaRPr/>
              </a:p>
            </p:txBody>
          </p:sp>
          <p:sp>
            <p:nvSpPr>
              <p:cNvPr id="432" name="Shape 432"/>
              <p:cNvSpPr txBox="1"/>
              <p:nvPr/>
            </p:nvSpPr>
            <p:spPr>
              <a:xfrm>
                <a:off x="4592637" y="3813175"/>
                <a:ext cx="496887" cy="74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Times New Roman"/>
                  <a:buNone/>
                </a:pPr>
                <a:r>
                  <a:rPr b="0" i="0" lang="en" sz="2800" u="none">
                    <a:solidFill>
                      <a:schemeClr val="lt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?</a:t>
                </a:r>
                <a:endParaRPr/>
              </a:p>
            </p:txBody>
          </p:sp>
          <p:sp>
            <p:nvSpPr>
              <p:cNvPr id="433" name="Shape 433"/>
              <p:cNvSpPr txBox="1"/>
              <p:nvPr/>
            </p:nvSpPr>
            <p:spPr>
              <a:xfrm>
                <a:off x="1108075" y="4978400"/>
                <a:ext cx="1476375" cy="9239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800"/>
                  <a:buFont typeface="Arial"/>
                  <a:buNone/>
                </a:pPr>
                <a:r>
                  <a:rPr b="0" i="0" lang="en" sz="1800" u="none">
                    <a:solidFill>
                      <a:schemeClr val="accent2"/>
                    </a:solidFill>
                    <a:latin typeface="Arial"/>
                    <a:ea typeface="Arial"/>
                    <a:cs typeface="Arial"/>
                    <a:sym typeface="Arial"/>
                  </a:rPr>
                  <a:t>feature</a:t>
                </a:r>
                <a:br>
                  <a:rPr b="0" i="0" lang="en" sz="1800" u="none">
                    <a:solidFill>
                      <a:schemeClr val="accent2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b="0" i="0" lang="en" sz="1800" u="none">
                    <a:solidFill>
                      <a:schemeClr val="accent2"/>
                    </a:solidFill>
                    <a:latin typeface="Arial"/>
                    <a:ea typeface="Arial"/>
                    <a:cs typeface="Arial"/>
                    <a:sym typeface="Arial"/>
                  </a:rPr>
                  <a:t>descriptor</a:t>
                </a:r>
                <a:endParaRPr/>
              </a:p>
            </p:txBody>
          </p:sp>
          <p:sp>
            <p:nvSpPr>
              <p:cNvPr id="434" name="Shape 434"/>
              <p:cNvSpPr txBox="1"/>
              <p:nvPr/>
            </p:nvSpPr>
            <p:spPr>
              <a:xfrm>
                <a:off x="6486525" y="4997450"/>
                <a:ext cx="1477962" cy="925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800"/>
                  <a:buFont typeface="Arial"/>
                  <a:buNone/>
                </a:pPr>
                <a:r>
                  <a:rPr b="0" i="0" lang="en" sz="1800" u="none">
                    <a:solidFill>
                      <a:schemeClr val="accent2"/>
                    </a:solidFill>
                    <a:latin typeface="Arial"/>
                    <a:ea typeface="Arial"/>
                    <a:cs typeface="Arial"/>
                    <a:sym typeface="Arial"/>
                  </a:rPr>
                  <a:t>feature</a:t>
                </a:r>
                <a:br>
                  <a:rPr b="0" i="0" lang="en" sz="1800" u="none">
                    <a:solidFill>
                      <a:schemeClr val="accent2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b="0" i="0" lang="en" sz="1800" u="none">
                    <a:solidFill>
                      <a:schemeClr val="accent2"/>
                    </a:solidFill>
                    <a:latin typeface="Arial"/>
                    <a:ea typeface="Arial"/>
                    <a:cs typeface="Arial"/>
                    <a:sym typeface="Arial"/>
                  </a:rPr>
                  <a:t>descriptor</a:t>
                </a:r>
                <a:endParaRPr/>
              </a:p>
            </p:txBody>
          </p:sp>
          <p:sp>
            <p:nvSpPr>
              <p:cNvPr id="435" name="Shape 435"/>
              <p:cNvSpPr txBox="1"/>
              <p:nvPr/>
            </p:nvSpPr>
            <p:spPr>
              <a:xfrm>
                <a:off x="4608512" y="1638300"/>
                <a:ext cx="496887" cy="74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Times New Roman"/>
                  <a:buNone/>
                </a:pPr>
                <a:r>
                  <a:rPr b="0" i="0" lang="en" sz="2800" u="none">
                    <a:solidFill>
                      <a:schemeClr val="lt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?</a:t>
                </a:r>
                <a:endParaRPr/>
              </a:p>
            </p:txBody>
          </p:sp>
        </p:grpSp>
        <p:sp>
          <p:nvSpPr>
            <p:cNvPr id="436" name="Shape 436"/>
            <p:cNvSpPr/>
            <p:nvPr/>
          </p:nvSpPr>
          <p:spPr>
            <a:xfrm>
              <a:off x="2286000" y="2971800"/>
              <a:ext cx="381000" cy="304800"/>
            </a:xfrm>
            <a:prstGeom prst="ellipse">
              <a:avLst/>
            </a:prstGeom>
            <a:noFill/>
            <a:ln cap="sq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37" name="Shape 437"/>
            <p:cNvSpPr/>
            <p:nvPr/>
          </p:nvSpPr>
          <p:spPr>
            <a:xfrm>
              <a:off x="6781800" y="3124200"/>
              <a:ext cx="381000" cy="304800"/>
            </a:xfrm>
            <a:prstGeom prst="ellipse">
              <a:avLst/>
            </a:prstGeom>
            <a:noFill/>
            <a:ln cap="sq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Shape 1132"/>
          <p:cNvSpPr txBox="1"/>
          <p:nvPr>
            <p:ph type="title"/>
          </p:nvPr>
        </p:nvSpPr>
        <p:spPr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Times New Roman"/>
              <a:buNone/>
            </a:pPr>
            <a:r>
              <a:rPr b="0" i="0" lang="en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Harris-Laplace Detector (cont’d)</a:t>
            </a:r>
            <a:endParaRPr/>
          </a:p>
        </p:txBody>
      </p:sp>
      <p:sp>
        <p:nvSpPr>
          <p:cNvPr id="1133" name="Shape 1133"/>
          <p:cNvSpPr txBox="1"/>
          <p:nvPr>
            <p:ph idx="1" type="body"/>
          </p:nvPr>
        </p:nvSpPr>
        <p:spPr>
          <a:xfrm>
            <a:off x="580450" y="127075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•"/>
            </a:pPr>
            <a:r>
              <a:rPr b="0" i="0" lang="en" sz="26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Invariant to: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Char char="–"/>
            </a:pPr>
            <a:r>
              <a:rPr b="0" i="0" lang="en" sz="2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Scale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Char char="–"/>
            </a:pPr>
            <a:r>
              <a:rPr b="0" i="0" lang="en" sz="2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Rotation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Char char="–"/>
            </a:pPr>
            <a:r>
              <a:rPr b="0" i="0" lang="en" sz="2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Translation</a:t>
            </a:r>
            <a:endParaRPr/>
          </a:p>
          <a:p>
            <a:pPr indent="-177800" lvl="0" marL="3429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None/>
            </a:pPr>
            <a:r>
              <a:t/>
            </a:r>
            <a:endParaRPr b="0" i="0" sz="26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•"/>
            </a:pPr>
            <a:r>
              <a:rPr b="0" i="0" lang="en" sz="26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Robust to: 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Char char="–"/>
            </a:pPr>
            <a:r>
              <a:rPr b="0" i="0" lang="en" sz="2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Illumination changes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Char char="–"/>
            </a:pPr>
            <a:r>
              <a:rPr b="0" i="0" lang="en" sz="2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Limited viewpoint changes</a:t>
            </a:r>
            <a:endParaRPr/>
          </a:p>
        </p:txBody>
      </p:sp>
      <p:pic>
        <p:nvPicPr>
          <p:cNvPr descr="simDiscretV8" id="1134" name="Shape 1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0" y="1828800"/>
            <a:ext cx="2857500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5" name="Shape 1135"/>
          <p:cNvSpPr txBox="1"/>
          <p:nvPr/>
        </p:nvSpPr>
        <p:spPr>
          <a:xfrm>
            <a:off x="5715000" y="1371600"/>
            <a:ext cx="1962150" cy="3690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None/>
            </a:pPr>
            <a:r>
              <a:rPr b="0" i="0" lang="en" sz="26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Repeatability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Shape 1140"/>
          <p:cNvSpPr txBox="1"/>
          <p:nvPr>
            <p:ph type="title"/>
          </p:nvPr>
        </p:nvSpPr>
        <p:spPr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Times New Roman"/>
              <a:buNone/>
            </a:pPr>
            <a:r>
              <a:rPr b="0" i="0" lang="en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Handling Affine Changes</a:t>
            </a:r>
            <a:endParaRPr/>
          </a:p>
        </p:txBody>
      </p:sp>
      <p:sp>
        <p:nvSpPr>
          <p:cNvPr id="1141" name="Shape 1141"/>
          <p:cNvSpPr txBox="1"/>
          <p:nvPr>
            <p:ph idx="1" type="body"/>
          </p:nvPr>
        </p:nvSpPr>
        <p:spPr>
          <a:xfrm>
            <a:off x="304800" y="1257300"/>
            <a:ext cx="86106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•"/>
            </a:pPr>
            <a:r>
              <a:rPr b="0" i="0" lang="en" sz="26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Similarity transformations cannot account for perspective distortions; affine could be used for planar surfaces.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•"/>
            </a:pPr>
            <a:r>
              <a:rPr b="0" i="0" lang="en" sz="26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Similarity transform</a:t>
            </a:r>
            <a:endParaRPr/>
          </a:p>
          <a:p>
            <a:pPr indent="-177800" lvl="0" marL="3429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None/>
            </a:pPr>
            <a:r>
              <a:t/>
            </a:r>
            <a:endParaRPr b="0" i="0" sz="26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7800" lvl="0" marL="3429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None/>
            </a:pPr>
            <a:r>
              <a:t/>
            </a:r>
            <a:endParaRPr b="0" i="0" sz="26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•"/>
            </a:pPr>
            <a:r>
              <a:rPr b="0" i="0" lang="en" sz="26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Affine transform</a:t>
            </a:r>
            <a:endParaRPr/>
          </a:p>
        </p:txBody>
      </p:sp>
      <p:grpSp>
        <p:nvGrpSpPr>
          <p:cNvPr id="1142" name="Shape 1142"/>
          <p:cNvGrpSpPr/>
          <p:nvPr/>
        </p:nvGrpSpPr>
        <p:grpSpPr>
          <a:xfrm>
            <a:off x="838200" y="2556445"/>
            <a:ext cx="3144607" cy="945010"/>
            <a:chOff x="2514600" y="1854430"/>
            <a:chExt cx="3144607" cy="1260013"/>
          </a:xfrm>
        </p:grpSpPr>
        <p:sp>
          <p:nvSpPr>
            <p:cNvPr id="1143" name="Shape 1143"/>
            <p:cNvSpPr/>
            <p:nvPr/>
          </p:nvSpPr>
          <p:spPr>
            <a:xfrm>
              <a:off x="3429000" y="2286000"/>
              <a:ext cx="685800" cy="381000"/>
            </a:xfrm>
            <a:custGeom>
              <a:pathLst>
                <a:path extrusionOk="0" h="21600" w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extrusionOk="0" h="21600" w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extrusionOk="0" h="21600" w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lt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144" name="Shape 1144"/>
            <p:cNvGrpSpPr/>
            <p:nvPr/>
          </p:nvGrpSpPr>
          <p:grpSpPr>
            <a:xfrm>
              <a:off x="2514600" y="2255837"/>
              <a:ext cx="487362" cy="487362"/>
              <a:chOff x="2514600" y="2255837"/>
              <a:chExt cx="487362" cy="487362"/>
            </a:xfrm>
          </p:grpSpPr>
          <p:sp>
            <p:nvSpPr>
              <p:cNvPr id="1145" name="Shape 1145"/>
              <p:cNvSpPr/>
              <p:nvPr/>
            </p:nvSpPr>
            <p:spPr>
              <a:xfrm>
                <a:off x="2514600" y="2255837"/>
                <a:ext cx="487362" cy="487362"/>
              </a:xfrm>
              <a:prstGeom prst="ellipse">
                <a:avLst/>
              </a:prstGeom>
              <a:solidFill>
                <a:srgbClr val="0033CC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cxnSp>
            <p:nvCxnSpPr>
              <p:cNvPr id="1146" name="Shape 1146"/>
              <p:cNvCxnSpPr/>
              <p:nvPr/>
            </p:nvCxnSpPr>
            <p:spPr>
              <a:xfrm>
                <a:off x="2757487" y="2271712"/>
                <a:ext cx="0" cy="457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CC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1147" name="Shape 1147"/>
              <p:cNvCxnSpPr/>
              <p:nvPr/>
            </p:nvCxnSpPr>
            <p:spPr>
              <a:xfrm flipH="1" rot="10800000">
                <a:off x="2524125" y="2497137"/>
                <a:ext cx="476250" cy="3175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CC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</p:grpSp>
        <p:grpSp>
          <p:nvGrpSpPr>
            <p:cNvPr id="1148" name="Shape 1148"/>
            <p:cNvGrpSpPr/>
            <p:nvPr/>
          </p:nvGrpSpPr>
          <p:grpSpPr>
            <a:xfrm rot="1920000">
              <a:off x="4572000" y="2027237"/>
              <a:ext cx="914400" cy="914400"/>
              <a:chOff x="2514600" y="2255837"/>
              <a:chExt cx="487362" cy="487362"/>
            </a:xfrm>
          </p:grpSpPr>
          <p:sp>
            <p:nvSpPr>
              <p:cNvPr id="1149" name="Shape 1149"/>
              <p:cNvSpPr/>
              <p:nvPr/>
            </p:nvSpPr>
            <p:spPr>
              <a:xfrm>
                <a:off x="2514600" y="2255837"/>
                <a:ext cx="487362" cy="487362"/>
              </a:xfrm>
              <a:prstGeom prst="ellipse">
                <a:avLst/>
              </a:prstGeom>
              <a:solidFill>
                <a:srgbClr val="0033CC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cxnSp>
            <p:nvCxnSpPr>
              <p:cNvPr id="1150" name="Shape 1150"/>
              <p:cNvCxnSpPr/>
              <p:nvPr/>
            </p:nvCxnSpPr>
            <p:spPr>
              <a:xfrm>
                <a:off x="2757487" y="2271712"/>
                <a:ext cx="0" cy="457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CC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1151" name="Shape 1151"/>
              <p:cNvCxnSpPr/>
              <p:nvPr/>
            </p:nvCxnSpPr>
            <p:spPr>
              <a:xfrm flipH="1" rot="10800000">
                <a:off x="2524125" y="2497137"/>
                <a:ext cx="476250" cy="3175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CC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152" name="Shape 1152"/>
          <p:cNvGrpSpPr/>
          <p:nvPr/>
        </p:nvGrpSpPr>
        <p:grpSpPr>
          <a:xfrm>
            <a:off x="609600" y="3682264"/>
            <a:ext cx="3678811" cy="1082954"/>
            <a:chOff x="2524125" y="4503286"/>
            <a:chExt cx="3678811" cy="1443939"/>
          </a:xfrm>
        </p:grpSpPr>
        <p:sp>
          <p:nvSpPr>
            <p:cNvPr id="1153" name="Shape 1153"/>
            <p:cNvSpPr/>
            <p:nvPr/>
          </p:nvSpPr>
          <p:spPr>
            <a:xfrm>
              <a:off x="3438525" y="5006975"/>
              <a:ext cx="685800" cy="381000"/>
            </a:xfrm>
            <a:custGeom>
              <a:pathLst>
                <a:path extrusionOk="0" h="21600" w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extrusionOk="0" h="21600" w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extrusionOk="0" h="21600" w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lt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154" name="Shape 1154"/>
            <p:cNvGrpSpPr/>
            <p:nvPr/>
          </p:nvGrpSpPr>
          <p:grpSpPr>
            <a:xfrm>
              <a:off x="2524125" y="4976812"/>
              <a:ext cx="487362" cy="487362"/>
              <a:chOff x="2514600" y="2255837"/>
              <a:chExt cx="487362" cy="487362"/>
            </a:xfrm>
          </p:grpSpPr>
          <p:sp>
            <p:nvSpPr>
              <p:cNvPr id="1155" name="Shape 1155"/>
              <p:cNvSpPr/>
              <p:nvPr/>
            </p:nvSpPr>
            <p:spPr>
              <a:xfrm>
                <a:off x="2514600" y="2255837"/>
                <a:ext cx="487362" cy="487362"/>
              </a:xfrm>
              <a:prstGeom prst="ellipse">
                <a:avLst/>
              </a:prstGeom>
              <a:solidFill>
                <a:srgbClr val="0033CC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cxnSp>
            <p:nvCxnSpPr>
              <p:cNvPr id="1156" name="Shape 1156"/>
              <p:cNvCxnSpPr/>
              <p:nvPr/>
            </p:nvCxnSpPr>
            <p:spPr>
              <a:xfrm>
                <a:off x="2757487" y="2271712"/>
                <a:ext cx="0" cy="457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CC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1157" name="Shape 1157"/>
              <p:cNvCxnSpPr/>
              <p:nvPr/>
            </p:nvCxnSpPr>
            <p:spPr>
              <a:xfrm flipH="1" rot="10800000">
                <a:off x="2524125" y="2497137"/>
                <a:ext cx="476250" cy="3175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CC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</p:grpSp>
        <p:grpSp>
          <p:nvGrpSpPr>
            <p:cNvPr id="1158" name="Shape 1158"/>
            <p:cNvGrpSpPr/>
            <p:nvPr/>
          </p:nvGrpSpPr>
          <p:grpSpPr>
            <a:xfrm rot="4140000">
              <a:off x="4805362" y="4383087"/>
              <a:ext cx="900112" cy="1684337"/>
              <a:chOff x="2514600" y="2255837"/>
              <a:chExt cx="487362" cy="487362"/>
            </a:xfrm>
          </p:grpSpPr>
          <p:sp>
            <p:nvSpPr>
              <p:cNvPr id="1159" name="Shape 1159"/>
              <p:cNvSpPr/>
              <p:nvPr/>
            </p:nvSpPr>
            <p:spPr>
              <a:xfrm>
                <a:off x="2514600" y="2255837"/>
                <a:ext cx="487362" cy="487362"/>
              </a:xfrm>
              <a:prstGeom prst="ellipse">
                <a:avLst/>
              </a:prstGeom>
              <a:solidFill>
                <a:srgbClr val="0033CC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Shape 1160"/>
              <p:cNvSpPr txBox="1"/>
              <p:nvPr/>
            </p:nvSpPr>
            <p:spPr>
              <a:xfrm rot="5400000">
                <a:off x="2585972" y="2327197"/>
                <a:ext cx="344617" cy="3446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cxnSp>
            <p:nvCxnSpPr>
              <p:cNvPr id="1161" name="Shape 1161"/>
              <p:cNvCxnSpPr/>
              <p:nvPr/>
            </p:nvCxnSpPr>
            <p:spPr>
              <a:xfrm>
                <a:off x="2757487" y="2271712"/>
                <a:ext cx="0" cy="457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CC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1162" name="Shape 1162"/>
              <p:cNvCxnSpPr/>
              <p:nvPr/>
            </p:nvCxnSpPr>
            <p:spPr>
              <a:xfrm flipH="1" rot="10800000">
                <a:off x="2524125" y="2497137"/>
                <a:ext cx="476250" cy="3175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CC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</p:grpSp>
      </p:grpSp>
      <p:pic>
        <p:nvPicPr>
          <p:cNvPr id="1163" name="Shape 1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6299001" y="1917501"/>
            <a:ext cx="2024063" cy="3103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Shape 1168"/>
          <p:cNvSpPr txBox="1"/>
          <p:nvPr>
            <p:ph type="title"/>
          </p:nvPr>
        </p:nvSpPr>
        <p:spPr>
          <a:xfrm>
            <a:off x="762000" y="40005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Times New Roman"/>
              <a:buNone/>
            </a:pPr>
            <a:r>
              <a:rPr b="0" i="0" lang="en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Harris Affine Detector</a:t>
            </a:r>
            <a:endParaRPr/>
          </a:p>
        </p:txBody>
      </p:sp>
      <p:sp>
        <p:nvSpPr>
          <p:cNvPr id="1169" name="Shape 1169"/>
          <p:cNvSpPr txBox="1"/>
          <p:nvPr>
            <p:ph idx="1" type="body"/>
          </p:nvPr>
        </p:nvSpPr>
        <p:spPr>
          <a:xfrm>
            <a:off x="685800" y="1314450"/>
            <a:ext cx="8153400" cy="21145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•"/>
            </a:pPr>
            <a:r>
              <a:rPr b="0" i="0" lang="en" sz="26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an</a:t>
            </a:r>
            <a:r>
              <a:rPr b="0" i="0" lang="en" sz="26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iterative</a:t>
            </a:r>
            <a:r>
              <a:rPr b="0" i="0" lang="en" sz="26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approach: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Char char="–"/>
            </a:pPr>
            <a:r>
              <a:rPr b="0" i="0" lang="en" sz="2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Extract approximate locations and scales using the Harris-Laplace detector.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Char char="–"/>
            </a:pPr>
            <a:r>
              <a:rPr b="0" i="0" lang="en" sz="2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each point, modify the </a:t>
            </a:r>
            <a:r>
              <a:rPr b="0" i="0" lang="en" sz="2200" u="none" cap="none" strike="noStrik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scale</a:t>
            </a:r>
            <a:r>
              <a:rPr b="0" i="0" lang="en" sz="2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0" i="0" lang="en" sz="2200" u="none" cap="none" strike="noStrik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shape</a:t>
            </a:r>
            <a:r>
              <a:rPr b="0" i="0" lang="en" sz="2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 its neighborhood in an iterative fashion.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Char char="–"/>
            </a:pPr>
            <a:r>
              <a:rPr b="0" i="0" lang="en" sz="2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Converges to stable points that are covariant to affine transformations.</a:t>
            </a:r>
            <a:endParaRPr/>
          </a:p>
          <a:p>
            <a:pPr indent="-203200" lvl="0" marL="342900" marR="0" rtl="0" algn="l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70" name="Shape 1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4400" y="3641950"/>
            <a:ext cx="1257300" cy="1244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Shape 11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00" y="3641950"/>
            <a:ext cx="1289448" cy="12751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2" name="Shape 1172"/>
          <p:cNvCxnSpPr/>
          <p:nvPr/>
        </p:nvCxnSpPr>
        <p:spPr>
          <a:xfrm>
            <a:off x="4724400" y="4171950"/>
            <a:ext cx="609600" cy="0"/>
          </a:xfrm>
          <a:prstGeom prst="straightConnector1">
            <a:avLst/>
          </a:prstGeom>
          <a:noFill/>
          <a:ln cap="sq" cmpd="sng" w="57150">
            <a:solidFill>
              <a:schemeClr val="lt1"/>
            </a:solidFill>
            <a:prstDash val="solid"/>
            <a:miter lim="800000"/>
            <a:headEnd len="med" w="med" type="none"/>
            <a:tailEnd len="sm" w="sm" type="triangle"/>
          </a:ln>
        </p:spPr>
      </p:cxnSp>
      <p:sp>
        <p:nvSpPr>
          <p:cNvPr id="1173" name="Shape 1173"/>
          <p:cNvSpPr txBox="1"/>
          <p:nvPr/>
        </p:nvSpPr>
        <p:spPr>
          <a:xfrm>
            <a:off x="5867400" y="3257550"/>
            <a:ext cx="2819400" cy="29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</a:pPr>
            <a:r>
              <a:rPr b="0" i="0" lang="en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Shape 1178"/>
          <p:cNvSpPr txBox="1"/>
          <p:nvPr>
            <p:ph type="title"/>
          </p:nvPr>
        </p:nvSpPr>
        <p:spPr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Times New Roman"/>
              <a:buNone/>
            </a:pPr>
            <a:r>
              <a:rPr b="0" i="0" lang="en" sz="32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Steps of Iterative Affine Adaptation</a:t>
            </a:r>
            <a:endParaRPr/>
          </a:p>
        </p:txBody>
      </p:sp>
      <p:sp>
        <p:nvSpPr>
          <p:cNvPr id="1179" name="Shape 1179"/>
          <p:cNvSpPr txBox="1"/>
          <p:nvPr>
            <p:ph idx="1" type="body"/>
          </p:nvPr>
        </p:nvSpPr>
        <p:spPr>
          <a:xfrm>
            <a:off x="762000" y="1257300"/>
            <a:ext cx="7772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41910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Times New Roman"/>
              <a:buNone/>
            </a:pPr>
            <a:r>
              <a:rPr b="0" i="0" lang="en" sz="2400" u="none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</a:t>
            </a: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Detect initial locations and neighborhood using Harris-Laplace.</a:t>
            </a:r>
            <a:endParaRPr/>
          </a:p>
          <a:p>
            <a:pPr indent="-419100" lvl="0" marL="4191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Times New Roman"/>
              <a:buNone/>
            </a:pPr>
            <a:r>
              <a:rPr b="0" i="0" lang="en" sz="2400" u="none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</a:t>
            </a: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Estimate affine shape of neighborhood using  2</a:t>
            </a:r>
            <a:r>
              <a:rPr b="0" baseline="3000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nd</a:t>
            </a: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order moment matrix </a:t>
            </a:r>
            <a:r>
              <a:rPr b="1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μ(x, σ</a:t>
            </a:r>
            <a:r>
              <a:rPr b="1" baseline="-2500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1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σ</a:t>
            </a:r>
            <a:r>
              <a:rPr b="1" baseline="-2500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b="1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0" i="0" sz="24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9100" lvl="0" marL="4191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9100" lvl="0" marL="4191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None/>
            </a:pPr>
            <a:r>
              <a:rPr b="0" i="0" lang="en" sz="26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</a:t>
            </a:r>
            <a:endParaRPr/>
          </a:p>
        </p:txBody>
      </p:sp>
      <p:grpSp>
        <p:nvGrpSpPr>
          <p:cNvPr id="1180" name="Shape 1180"/>
          <p:cNvGrpSpPr/>
          <p:nvPr/>
        </p:nvGrpSpPr>
        <p:grpSpPr>
          <a:xfrm>
            <a:off x="2438400" y="3028950"/>
            <a:ext cx="4367212" cy="1543050"/>
            <a:chOff x="2438400" y="4267200"/>
            <a:chExt cx="4367212" cy="2057400"/>
          </a:xfrm>
        </p:grpSpPr>
        <p:pic>
          <p:nvPicPr>
            <p:cNvPr id="1181" name="Shape 1181"/>
            <p:cNvPicPr preferRelativeResize="0"/>
            <p:nvPr/>
          </p:nvPicPr>
          <p:blipFill rotWithShape="1">
            <a:blip r:embed="rId3">
              <a:alphaModFix/>
            </a:blip>
            <a:srcRect b="56048" l="19792" r="60415" t="-4626"/>
            <a:stretch/>
          </p:blipFill>
          <p:spPr>
            <a:xfrm>
              <a:off x="5029200" y="4267200"/>
              <a:ext cx="1776412" cy="205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2" name="Shape 1182"/>
            <p:cNvPicPr preferRelativeResize="0"/>
            <p:nvPr/>
          </p:nvPicPr>
          <p:blipFill rotWithShape="1">
            <a:blip r:embed="rId3">
              <a:alphaModFix/>
            </a:blip>
            <a:srcRect b="56048" l="0" r="80207" t="-4626"/>
            <a:stretch/>
          </p:blipFill>
          <p:spPr>
            <a:xfrm>
              <a:off x="2438400" y="4267200"/>
              <a:ext cx="1776412" cy="20574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83" name="Shape 1183"/>
            <p:cNvCxnSpPr/>
            <p:nvPr/>
          </p:nvCxnSpPr>
          <p:spPr>
            <a:xfrm>
              <a:off x="4343400" y="5334000"/>
              <a:ext cx="609600" cy="0"/>
            </a:xfrm>
            <a:prstGeom prst="straightConnector1">
              <a:avLst/>
            </a:prstGeom>
            <a:noFill/>
            <a:ln cap="sq" cmpd="sng" w="57150">
              <a:solidFill>
                <a:schemeClr val="lt1"/>
              </a:solidFill>
              <a:prstDash val="solid"/>
              <a:miter lim="800000"/>
              <a:headEnd len="med" w="med" type="none"/>
              <a:tailEnd len="sm" w="sm" type="triangle"/>
            </a:ln>
          </p:spPr>
        </p:cxn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Shape 1188"/>
          <p:cNvSpPr txBox="1"/>
          <p:nvPr>
            <p:ph type="title"/>
          </p:nvPr>
        </p:nvSpPr>
        <p:spPr>
          <a:xfrm>
            <a:off x="304800" y="457200"/>
            <a:ext cx="86868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Times New Roman"/>
              <a:buNone/>
            </a:pPr>
            <a:r>
              <a:rPr b="0" i="0" lang="en" sz="32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Steps of Iterative Affine Adaptation (cont’d)</a:t>
            </a:r>
            <a:endParaRPr/>
          </a:p>
        </p:txBody>
      </p:sp>
      <p:sp>
        <p:nvSpPr>
          <p:cNvPr id="1189" name="Shape 1189"/>
          <p:cNvSpPr txBox="1"/>
          <p:nvPr>
            <p:ph idx="1" type="body"/>
          </p:nvPr>
        </p:nvSpPr>
        <p:spPr>
          <a:xfrm>
            <a:off x="914400" y="1200150"/>
            <a:ext cx="80010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419100" lvl="0" marL="4191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200"/>
              <a:buFont typeface="Times New Roman"/>
              <a:buNone/>
            </a:pPr>
            <a:r>
              <a:rPr b="0" i="0" lang="en" sz="2000" u="none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3</a:t>
            </a:r>
            <a:r>
              <a:rPr b="0" i="0" lang="en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Normalize (i.e., de-skew) the affine region by mapping it to a circular one (i.e., “remove” perspective distortions).</a:t>
            </a:r>
            <a:endParaRPr b="0" i="0" sz="20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9100" lvl="0" marL="4191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200"/>
              <a:buFont typeface="Times New Roman"/>
              <a:buNone/>
            </a:pPr>
            <a:r>
              <a:t/>
            </a:r>
            <a:endParaRPr sz="2000"/>
          </a:p>
          <a:p>
            <a:pPr indent="-419100" lvl="0" marL="4191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t/>
            </a:r>
            <a:endParaRPr b="0" i="0" sz="20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9100" lvl="0" marL="4191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t/>
            </a:r>
            <a:endParaRPr b="0" i="0" sz="20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9100" lvl="0" marL="4191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t/>
            </a:r>
            <a:endParaRPr b="0" i="0" sz="20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9100" lvl="0" marL="4191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Times New Roman"/>
              <a:buNone/>
            </a:pPr>
            <a:r>
              <a:rPr b="0" i="0" lang="en" sz="2000" u="none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</a:t>
            </a:r>
            <a:r>
              <a:rPr b="0" i="0" lang="en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Re-detect the new location and scale in the normalized image. </a:t>
            </a:r>
            <a:endParaRPr b="0" i="0" sz="20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19100" lvl="0" marL="4191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Times New Roman"/>
              <a:buNone/>
            </a:pPr>
            <a:r>
              <a:rPr b="0" i="0" lang="en" sz="2000" u="none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</a:t>
            </a:r>
            <a:r>
              <a:rPr b="0" i="0" lang="en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 to step 2 if the eigenvalues of </a:t>
            </a:r>
            <a:r>
              <a:rPr b="1" i="0" lang="en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μ(x, σ</a:t>
            </a:r>
            <a:r>
              <a:rPr b="1" baseline="-25000" i="0" lang="en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1" i="0" lang="en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σ</a:t>
            </a:r>
            <a:r>
              <a:rPr b="1" baseline="-25000" i="0" lang="en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b="1" i="0" lang="en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b="0" i="0" lang="en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the new point are not equal (i.e., not yet adapted to the characteristic shape).</a:t>
            </a:r>
            <a:endParaRPr sz="2000"/>
          </a:p>
        </p:txBody>
      </p:sp>
      <p:grpSp>
        <p:nvGrpSpPr>
          <p:cNvPr id="1190" name="Shape 1190"/>
          <p:cNvGrpSpPr/>
          <p:nvPr/>
        </p:nvGrpSpPr>
        <p:grpSpPr>
          <a:xfrm>
            <a:off x="2757173" y="2200298"/>
            <a:ext cx="4315556" cy="1078313"/>
            <a:chOff x="1353551" y="4042462"/>
            <a:chExt cx="5907674" cy="2143338"/>
          </a:xfrm>
        </p:grpSpPr>
        <p:sp>
          <p:nvSpPr>
            <p:cNvPr id="1191" name="Shape 1191"/>
            <p:cNvSpPr/>
            <p:nvPr/>
          </p:nvSpPr>
          <p:spPr>
            <a:xfrm>
              <a:off x="4419600" y="4724400"/>
              <a:ext cx="1317625" cy="731837"/>
            </a:xfrm>
            <a:custGeom>
              <a:pathLst>
                <a:path extrusionOk="0" h="21600" w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extrusionOk="0" h="21600" w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extrusionOk="0" h="21600" w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lt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192" name="Shape 1192"/>
            <p:cNvGrpSpPr/>
            <p:nvPr/>
          </p:nvGrpSpPr>
          <p:grpSpPr>
            <a:xfrm>
              <a:off x="6324600" y="4648200"/>
              <a:ext cx="936625" cy="936625"/>
              <a:chOff x="2514600" y="2255837"/>
              <a:chExt cx="487362" cy="487362"/>
            </a:xfrm>
          </p:grpSpPr>
          <p:sp>
            <p:nvSpPr>
              <p:cNvPr id="1193" name="Shape 1193"/>
              <p:cNvSpPr/>
              <p:nvPr/>
            </p:nvSpPr>
            <p:spPr>
              <a:xfrm>
                <a:off x="2514600" y="2255837"/>
                <a:ext cx="487362" cy="487362"/>
              </a:xfrm>
              <a:prstGeom prst="ellipse">
                <a:avLst/>
              </a:prstGeom>
              <a:solidFill>
                <a:srgbClr val="0033CC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cxnSp>
            <p:nvCxnSpPr>
              <p:cNvPr id="1194" name="Shape 1194"/>
              <p:cNvCxnSpPr/>
              <p:nvPr/>
            </p:nvCxnSpPr>
            <p:spPr>
              <a:xfrm>
                <a:off x="2757487" y="2271712"/>
                <a:ext cx="0" cy="457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CC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1195" name="Shape 1195"/>
              <p:cNvCxnSpPr/>
              <p:nvPr/>
            </p:nvCxnSpPr>
            <p:spPr>
              <a:xfrm flipH="1" rot="10800000">
                <a:off x="2524125" y="2497137"/>
                <a:ext cx="476250" cy="3175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CC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</p:grpSp>
        <p:grpSp>
          <p:nvGrpSpPr>
            <p:cNvPr id="1196" name="Shape 1196"/>
            <p:cNvGrpSpPr/>
            <p:nvPr/>
          </p:nvGrpSpPr>
          <p:grpSpPr>
            <a:xfrm rot="4140000">
              <a:off x="2010569" y="3933031"/>
              <a:ext cx="1389062" cy="2362200"/>
              <a:chOff x="2514600" y="2255837"/>
              <a:chExt cx="487362" cy="487362"/>
            </a:xfrm>
          </p:grpSpPr>
          <p:sp>
            <p:nvSpPr>
              <p:cNvPr id="1197" name="Shape 1197"/>
              <p:cNvSpPr/>
              <p:nvPr/>
            </p:nvSpPr>
            <p:spPr>
              <a:xfrm>
                <a:off x="2514600" y="2255837"/>
                <a:ext cx="487362" cy="487362"/>
              </a:xfrm>
              <a:prstGeom prst="ellipse">
                <a:avLst/>
              </a:prstGeom>
              <a:solidFill>
                <a:srgbClr val="0033CC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Shape 1198"/>
              <p:cNvSpPr txBox="1"/>
              <p:nvPr/>
            </p:nvSpPr>
            <p:spPr>
              <a:xfrm rot="5400000">
                <a:off x="2585972" y="2327197"/>
                <a:ext cx="344617" cy="3446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cxnSp>
            <p:nvCxnSpPr>
              <p:cNvPr id="1199" name="Shape 1199"/>
              <p:cNvCxnSpPr/>
              <p:nvPr/>
            </p:nvCxnSpPr>
            <p:spPr>
              <a:xfrm>
                <a:off x="2757487" y="2271712"/>
                <a:ext cx="0" cy="457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CC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1200" name="Shape 1200"/>
              <p:cNvCxnSpPr/>
              <p:nvPr/>
            </p:nvCxnSpPr>
            <p:spPr>
              <a:xfrm flipH="1" rot="10800000">
                <a:off x="2524125" y="2497137"/>
                <a:ext cx="476250" cy="3175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CC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Shape 1205"/>
          <p:cNvSpPr txBox="1"/>
          <p:nvPr>
            <p:ph type="title"/>
          </p:nvPr>
        </p:nvSpPr>
        <p:spPr>
          <a:xfrm>
            <a:off x="914400" y="40005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Times New Roman"/>
              <a:buNone/>
            </a:pPr>
            <a:r>
              <a:rPr b="0" i="0" lang="en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Iterative affine adaptation - Examples</a:t>
            </a:r>
            <a:endParaRPr/>
          </a:p>
        </p:txBody>
      </p:sp>
      <p:pic>
        <p:nvPicPr>
          <p:cNvPr id="1206" name="Shape 120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2114550"/>
            <a:ext cx="1943100" cy="1921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Shape 12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8200" y="2114550"/>
            <a:ext cx="1943100" cy="1921669"/>
          </a:xfrm>
          <a:prstGeom prst="rect">
            <a:avLst/>
          </a:prstGeom>
          <a:noFill/>
          <a:ln>
            <a:noFill/>
          </a:ln>
        </p:spPr>
      </p:pic>
      <p:sp>
        <p:nvSpPr>
          <p:cNvPr id="1208" name="Shape 1208"/>
          <p:cNvSpPr txBox="1"/>
          <p:nvPr/>
        </p:nvSpPr>
        <p:spPr>
          <a:xfrm>
            <a:off x="3505200" y="1371600"/>
            <a:ext cx="1730375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 points</a:t>
            </a:r>
            <a:endParaRPr/>
          </a:p>
        </p:txBody>
      </p:sp>
      <p:sp>
        <p:nvSpPr>
          <p:cNvPr id="1209" name="Shape 1209"/>
          <p:cNvSpPr txBox="1"/>
          <p:nvPr/>
        </p:nvSpPr>
        <p:spPr>
          <a:xfrm>
            <a:off x="2057400" y="1808559"/>
            <a:ext cx="4718050" cy="29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</a:pPr>
            <a:r>
              <a:rPr b="0" i="0" lang="en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 1                                     Example 2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Shape 1214"/>
          <p:cNvSpPr txBox="1"/>
          <p:nvPr>
            <p:ph type="title"/>
          </p:nvPr>
        </p:nvSpPr>
        <p:spPr>
          <a:xfrm>
            <a:off x="914400" y="400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Times New Roman"/>
              <a:buNone/>
            </a:pPr>
            <a:r>
              <a:rPr b="0" i="0" lang="en" sz="32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Iterative affine adaptation – Examples (cont’d)</a:t>
            </a:r>
            <a:endParaRPr/>
          </a:p>
        </p:txBody>
      </p:sp>
      <p:sp>
        <p:nvSpPr>
          <p:cNvPr id="1215" name="Shape 1215"/>
          <p:cNvSpPr txBox="1"/>
          <p:nvPr/>
        </p:nvSpPr>
        <p:spPr>
          <a:xfrm>
            <a:off x="3505200" y="1314450"/>
            <a:ext cx="1595437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Iteration #1</a:t>
            </a:r>
            <a:endParaRPr/>
          </a:p>
        </p:txBody>
      </p:sp>
      <p:pic>
        <p:nvPicPr>
          <p:cNvPr id="1216" name="Shape 12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2114550"/>
            <a:ext cx="1918097" cy="1896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7" name="Shape 12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8200" y="2114550"/>
            <a:ext cx="1885950" cy="1864519"/>
          </a:xfrm>
          <a:prstGeom prst="rect">
            <a:avLst/>
          </a:prstGeom>
          <a:noFill/>
          <a:ln>
            <a:noFill/>
          </a:ln>
        </p:spPr>
      </p:pic>
      <p:sp>
        <p:nvSpPr>
          <p:cNvPr id="1218" name="Shape 1218"/>
          <p:cNvSpPr txBox="1"/>
          <p:nvPr/>
        </p:nvSpPr>
        <p:spPr>
          <a:xfrm>
            <a:off x="2057400" y="1808559"/>
            <a:ext cx="4718050" cy="29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</a:pPr>
            <a:r>
              <a:rPr b="0" i="0" lang="en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 1                                     Example 2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Shape 1223"/>
          <p:cNvSpPr txBox="1"/>
          <p:nvPr>
            <p:ph type="title"/>
          </p:nvPr>
        </p:nvSpPr>
        <p:spPr>
          <a:xfrm>
            <a:off x="762000" y="400050"/>
            <a:ext cx="8153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Times New Roman"/>
              <a:buNone/>
            </a:pPr>
            <a:r>
              <a:rPr b="0" i="0" lang="en" sz="32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Iterative affine adaptation – Examples (cont’d)</a:t>
            </a:r>
            <a:endParaRPr/>
          </a:p>
        </p:txBody>
      </p:sp>
      <p:sp>
        <p:nvSpPr>
          <p:cNvPr id="1224" name="Shape 1224"/>
          <p:cNvSpPr txBox="1"/>
          <p:nvPr/>
        </p:nvSpPr>
        <p:spPr>
          <a:xfrm>
            <a:off x="3505200" y="1371600"/>
            <a:ext cx="1595437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Iteration #2</a:t>
            </a:r>
            <a:endParaRPr/>
          </a:p>
        </p:txBody>
      </p:sp>
      <p:pic>
        <p:nvPicPr>
          <p:cNvPr id="1225" name="Shape 12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2114550"/>
            <a:ext cx="1918097" cy="1896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Shape 12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8200" y="2114550"/>
            <a:ext cx="1885950" cy="1864519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Shape 1227"/>
          <p:cNvSpPr txBox="1"/>
          <p:nvPr/>
        </p:nvSpPr>
        <p:spPr>
          <a:xfrm>
            <a:off x="2057400" y="1808559"/>
            <a:ext cx="4781550" cy="29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</a:pPr>
            <a:r>
              <a:rPr b="0" i="0" lang="en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Example 1                                   Example 2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Shape 1232"/>
          <p:cNvSpPr txBox="1"/>
          <p:nvPr>
            <p:ph type="title"/>
          </p:nvPr>
        </p:nvSpPr>
        <p:spPr>
          <a:xfrm>
            <a:off x="762000" y="400050"/>
            <a:ext cx="8153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Times New Roman"/>
              <a:buNone/>
            </a:pPr>
            <a:r>
              <a:rPr b="0" i="0" lang="en" sz="32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Iterative affine adaptation – Examples (cont’d)</a:t>
            </a:r>
            <a:endParaRPr/>
          </a:p>
        </p:txBody>
      </p:sp>
      <p:sp>
        <p:nvSpPr>
          <p:cNvPr id="1233" name="Shape 1233"/>
          <p:cNvSpPr txBox="1"/>
          <p:nvPr/>
        </p:nvSpPr>
        <p:spPr>
          <a:xfrm>
            <a:off x="3048000" y="1371600"/>
            <a:ext cx="2509837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Iteration #3, #4, …</a:t>
            </a:r>
            <a:endParaRPr/>
          </a:p>
        </p:txBody>
      </p:sp>
      <p:sp>
        <p:nvSpPr>
          <p:cNvPr id="1234" name="Shape 1234"/>
          <p:cNvSpPr txBox="1"/>
          <p:nvPr/>
        </p:nvSpPr>
        <p:spPr>
          <a:xfrm>
            <a:off x="381000" y="4171950"/>
            <a:ext cx="8534400" cy="481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Times New Roman"/>
              <a:buNone/>
            </a:pPr>
            <a:r>
              <a:rPr b="0" i="0" lang="en" sz="1800" u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K. Mikolajczyk and C. Schmid, “Scale and Affine invariant interest point detectors”,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Times New Roman"/>
              <a:buNone/>
            </a:pPr>
            <a:r>
              <a:rPr b="0" i="1" lang="en" sz="1800" u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International Journal of Computer Vision</a:t>
            </a:r>
            <a:r>
              <a:rPr b="0" i="0" lang="en" sz="1800" u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60(1), pp. 63-86, 2004. </a:t>
            </a:r>
            <a:endParaRPr/>
          </a:p>
        </p:txBody>
      </p:sp>
      <p:sp>
        <p:nvSpPr>
          <p:cNvPr id="1235" name="Shape 1235"/>
          <p:cNvSpPr txBox="1"/>
          <p:nvPr/>
        </p:nvSpPr>
        <p:spPr>
          <a:xfrm>
            <a:off x="1219200" y="4629150"/>
            <a:ext cx="5602287" cy="29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</a:pPr>
            <a:r>
              <a:rPr b="0" i="0" lang="en" sz="2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http://www.robots.ox.ac.uk/~vgg/research/affine/</a:t>
            </a:r>
            <a:endParaRPr/>
          </a:p>
        </p:txBody>
      </p:sp>
      <p:pic>
        <p:nvPicPr>
          <p:cNvPr id="1236" name="Shape 12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5400" y="2114550"/>
            <a:ext cx="1918097" cy="1896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7" name="Shape 12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48200" y="2114550"/>
            <a:ext cx="1885950" cy="1864519"/>
          </a:xfrm>
          <a:prstGeom prst="rect">
            <a:avLst/>
          </a:prstGeom>
          <a:noFill/>
          <a:ln>
            <a:noFill/>
          </a:ln>
        </p:spPr>
      </p:pic>
      <p:sp>
        <p:nvSpPr>
          <p:cNvPr id="1238" name="Shape 1238"/>
          <p:cNvSpPr txBox="1"/>
          <p:nvPr/>
        </p:nvSpPr>
        <p:spPr>
          <a:xfrm>
            <a:off x="2057400" y="1808559"/>
            <a:ext cx="4654550" cy="29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</a:pPr>
            <a:r>
              <a:rPr b="0" i="0" lang="en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 1                                    Example 2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Shape 1243"/>
          <p:cNvSpPr txBox="1"/>
          <p:nvPr>
            <p:ph idx="4294967295" type="title"/>
          </p:nvPr>
        </p:nvSpPr>
        <p:spPr>
          <a:xfrm>
            <a:off x="762000" y="40005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Times New Roman"/>
              <a:buNone/>
            </a:pPr>
            <a:r>
              <a:rPr b="0" i="0" lang="en" sz="32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Iterative affine adaptation – Examples (cont’d)</a:t>
            </a:r>
            <a:endParaRPr/>
          </a:p>
        </p:txBody>
      </p:sp>
      <p:pic>
        <p:nvPicPr>
          <p:cNvPr id="1244" name="Shape 12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1257300"/>
            <a:ext cx="2178844" cy="1741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Shape 12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8200" y="1257300"/>
            <a:ext cx="2171700" cy="1735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Shape 12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0" y="3086100"/>
            <a:ext cx="2171700" cy="1735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7" name="Shape 12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48200" y="3086100"/>
            <a:ext cx="2171700" cy="1735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/>
          <p:nvPr>
            <p:ph type="title"/>
          </p:nvPr>
        </p:nvSpPr>
        <p:spPr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Times New Roman"/>
              <a:buNone/>
            </a:pPr>
            <a:r>
              <a:rPr b="0" i="0" lang="en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Properties of good features</a:t>
            </a:r>
            <a:endParaRPr/>
          </a:p>
        </p:txBody>
      </p:sp>
      <p:sp>
        <p:nvSpPr>
          <p:cNvPr id="443" name="Shape 443"/>
          <p:cNvSpPr txBox="1"/>
          <p:nvPr>
            <p:ph idx="1" type="body"/>
          </p:nvPr>
        </p:nvSpPr>
        <p:spPr>
          <a:xfrm>
            <a:off x="685800" y="1409700"/>
            <a:ext cx="7772400" cy="3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•"/>
            </a:pPr>
            <a:r>
              <a:rPr b="1" i="0" lang="en" sz="2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Local:</a:t>
            </a:r>
            <a:r>
              <a:rPr b="0" i="0" lang="en" sz="2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robust to occlusion and clutter.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•"/>
            </a:pPr>
            <a:r>
              <a:rPr b="1" i="0" lang="en" sz="2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Accurate:</a:t>
            </a:r>
            <a:r>
              <a:rPr b="0" i="0" lang="en" sz="2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precise localization.</a:t>
            </a:r>
            <a:endParaRPr b="1" i="0" sz="26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•"/>
            </a:pPr>
            <a:r>
              <a:rPr b="1" i="0" lang="en" sz="2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Covariant (</a:t>
            </a:r>
            <a:r>
              <a:rPr lang="en" sz="2400" u="sng"/>
              <a:t>geometric</a:t>
            </a:r>
            <a:r>
              <a:rPr lang="en" sz="2400"/>
              <a:t> or </a:t>
            </a:r>
            <a:r>
              <a:rPr lang="en" sz="2400" u="sng"/>
              <a:t>photometric</a:t>
            </a:r>
            <a:r>
              <a:rPr lang="en" sz="2400"/>
              <a:t> changes invariant</a:t>
            </a:r>
            <a:r>
              <a:rPr b="1" i="0" lang="en" sz="2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).</a:t>
            </a:r>
            <a:endParaRPr b="0" i="0" sz="26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•"/>
            </a:pPr>
            <a:r>
              <a:rPr b="1" i="0" lang="en" sz="2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Robust:</a:t>
            </a:r>
            <a:r>
              <a:rPr b="0" i="0" lang="en" sz="2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noise, blur, compression, etc. 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•"/>
            </a:pPr>
            <a:r>
              <a:rPr b="1" lang="en"/>
              <a:t>E</a:t>
            </a:r>
            <a:r>
              <a:rPr b="1" i="0" lang="en" sz="2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fficient:</a:t>
            </a:r>
            <a:r>
              <a:rPr b="0" i="0" lang="en" sz="2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close to real-time performance.</a:t>
            </a:r>
            <a:endParaRPr/>
          </a:p>
          <a:p>
            <a:pPr indent="-177800" lvl="0" marL="342900" marR="0" rtl="0" algn="l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None/>
            </a:pPr>
            <a:r>
              <a:t/>
            </a:r>
            <a:endParaRPr b="0" i="0" sz="26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Shape 1252"/>
          <p:cNvSpPr txBox="1"/>
          <p:nvPr>
            <p:ph idx="4294967295" type="title"/>
          </p:nvPr>
        </p:nvSpPr>
        <p:spPr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Times New Roman"/>
              <a:buNone/>
            </a:pPr>
            <a:r>
              <a:rPr b="0" i="0" lang="en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De-skewing</a:t>
            </a:r>
            <a:endParaRPr/>
          </a:p>
        </p:txBody>
      </p:sp>
      <p:sp>
        <p:nvSpPr>
          <p:cNvPr id="1253" name="Shape 1253"/>
          <p:cNvSpPr txBox="1"/>
          <p:nvPr>
            <p:ph idx="4294967295" type="body"/>
          </p:nvPr>
        </p:nvSpPr>
        <p:spPr>
          <a:xfrm>
            <a:off x="838200" y="131445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17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Char char="•"/>
            </a:pPr>
            <a:r>
              <a:rPr b="0" i="0" lang="en" sz="2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Consider a point x</a:t>
            </a:r>
            <a:r>
              <a:rPr b="0" baseline="-25000" i="0" lang="en" sz="2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b="0" i="0" lang="en" sz="2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2</a:t>
            </a:r>
            <a:r>
              <a:rPr b="0" baseline="30000" i="0" lang="en" sz="2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nd</a:t>
            </a:r>
            <a:r>
              <a:rPr b="0" i="0" lang="en" sz="2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order matrix M</a:t>
            </a:r>
            <a:r>
              <a:rPr b="0" baseline="-25000" i="0" lang="en" sz="2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endParaRPr sz="2200"/>
          </a:p>
          <a:p>
            <a:pPr indent="-177800" lvl="0" marL="3429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None/>
            </a:pPr>
            <a:r>
              <a:t/>
            </a:r>
            <a:endParaRPr b="0" baseline="-25000" i="0" sz="2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7800" lvl="0" marL="3429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None/>
            </a:pPr>
            <a:r>
              <a:t/>
            </a:r>
            <a:endParaRPr b="0" baseline="-25000" i="0" sz="2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7800" lvl="0" marL="3429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None/>
            </a:pPr>
            <a:r>
              <a:t/>
            </a:r>
            <a:endParaRPr b="0" baseline="-25000" i="0" sz="2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None/>
            </a:pPr>
            <a:r>
              <a:t/>
            </a:r>
            <a:endParaRPr baseline="-25000" sz="2200"/>
          </a:p>
          <a:p>
            <a:pPr indent="-317500" lvl="0" marL="3429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Char char="•"/>
            </a:pPr>
            <a:r>
              <a:rPr b="0" i="0" lang="en" sz="2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de-skewing transformation </a:t>
            </a:r>
            <a:endParaRPr b="0" i="0" sz="22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None/>
            </a:pPr>
            <a:r>
              <a:rPr b="0" i="0" lang="en" sz="2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defined as follows:</a:t>
            </a:r>
            <a:endParaRPr sz="2200"/>
          </a:p>
        </p:txBody>
      </p:sp>
      <p:pic>
        <p:nvPicPr>
          <p:cNvPr id="1254" name="Shape 12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7400" y="1943100"/>
            <a:ext cx="1028700" cy="1004887"/>
          </a:xfrm>
          <a:prstGeom prst="rect">
            <a:avLst/>
          </a:prstGeom>
          <a:noFill/>
          <a:ln>
            <a:noFill/>
          </a:ln>
        </p:spPr>
      </p:pic>
      <p:sp>
        <p:nvSpPr>
          <p:cNvPr id="1255" name="Shape 1255"/>
          <p:cNvSpPr txBox="1"/>
          <p:nvPr/>
        </p:nvSpPr>
        <p:spPr>
          <a:xfrm>
            <a:off x="2438400" y="1600200"/>
            <a:ext cx="460375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endParaRPr/>
          </a:p>
        </p:txBody>
      </p:sp>
      <p:pic>
        <p:nvPicPr>
          <p:cNvPr id="1256" name="Shape 1256"/>
          <p:cNvPicPr preferRelativeResize="0"/>
          <p:nvPr/>
        </p:nvPicPr>
        <p:blipFill rotWithShape="1">
          <a:blip r:embed="rId4">
            <a:alphaModFix/>
          </a:blip>
          <a:srcRect b="0" l="0" r="51162" t="-11085"/>
          <a:stretch/>
        </p:blipFill>
        <p:spPr>
          <a:xfrm>
            <a:off x="3581400" y="2171700"/>
            <a:ext cx="2400300" cy="5726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7" name="Shape 1257"/>
          <p:cNvGrpSpPr/>
          <p:nvPr/>
        </p:nvGrpSpPr>
        <p:grpSpPr>
          <a:xfrm>
            <a:off x="5215172" y="3334648"/>
            <a:ext cx="3733610" cy="927476"/>
            <a:chOff x="1600200" y="4953000"/>
            <a:chExt cx="5715000" cy="1752600"/>
          </a:xfrm>
        </p:grpSpPr>
        <p:pic>
          <p:nvPicPr>
            <p:cNvPr id="1258" name="Shape 1258"/>
            <p:cNvPicPr preferRelativeResize="0"/>
            <p:nvPr/>
          </p:nvPicPr>
          <p:blipFill rotWithShape="1">
            <a:blip r:embed="rId5">
              <a:alphaModFix/>
            </a:blip>
            <a:srcRect b="62294" l="0" r="0" t="0"/>
            <a:stretch/>
          </p:blipFill>
          <p:spPr>
            <a:xfrm>
              <a:off x="1600200" y="4953000"/>
              <a:ext cx="5715000" cy="1752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9" name="Shape 125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505200" y="5867400"/>
              <a:ext cx="1981200" cy="58261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Shape 1264"/>
          <p:cNvSpPr txBox="1"/>
          <p:nvPr>
            <p:ph type="title"/>
          </p:nvPr>
        </p:nvSpPr>
        <p:spPr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Times New Roman"/>
              <a:buNone/>
            </a:pPr>
            <a:r>
              <a:rPr b="0" i="0" lang="en" sz="36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De-skewing corresponding regions</a:t>
            </a:r>
            <a:endParaRPr/>
          </a:p>
        </p:txBody>
      </p:sp>
      <p:sp>
        <p:nvSpPr>
          <p:cNvPr id="1265" name="Shape 1265"/>
          <p:cNvSpPr txBox="1"/>
          <p:nvPr>
            <p:ph idx="1" type="body"/>
          </p:nvPr>
        </p:nvSpPr>
        <p:spPr>
          <a:xfrm>
            <a:off x="838200" y="131445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imes New Roman"/>
              <a:buChar char="•"/>
            </a:pPr>
            <a:r>
              <a:rPr b="0" i="0" lang="en" sz="26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Consider two points x</a:t>
            </a:r>
            <a:r>
              <a:rPr b="0" baseline="-25000" i="0" lang="en" sz="26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b="0" i="0" lang="en" sz="26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x</a:t>
            </a:r>
            <a:r>
              <a:rPr b="0" baseline="-25000" i="0" lang="en" sz="26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i="0" lang="en" sz="26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which are related through an affine transformation:</a:t>
            </a:r>
            <a:endParaRPr/>
          </a:p>
        </p:txBody>
      </p:sp>
      <p:pic>
        <p:nvPicPr>
          <p:cNvPr id="1266" name="Shape 12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0" y="2800350"/>
            <a:ext cx="1314450" cy="409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7" name="Shape 1267"/>
          <p:cNvGrpSpPr/>
          <p:nvPr/>
        </p:nvGrpSpPr>
        <p:grpSpPr>
          <a:xfrm>
            <a:off x="4191000" y="2400300"/>
            <a:ext cx="2438400" cy="1028700"/>
            <a:chOff x="2743200" y="3962400"/>
            <a:chExt cx="3251200" cy="1371600"/>
          </a:xfrm>
        </p:grpSpPr>
        <p:pic>
          <p:nvPicPr>
            <p:cNvPr id="1268" name="Shape 126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743200" y="3962400"/>
              <a:ext cx="1371600" cy="133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9" name="Shape 126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648200" y="3962400"/>
              <a:ext cx="1346200" cy="1371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70" name="Shape 1270"/>
          <p:cNvSpPr txBox="1"/>
          <p:nvPr/>
        </p:nvSpPr>
        <p:spPr>
          <a:xfrm>
            <a:off x="4648200" y="2057400"/>
            <a:ext cx="460375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endParaRPr/>
          </a:p>
        </p:txBody>
      </p:sp>
      <p:sp>
        <p:nvSpPr>
          <p:cNvPr id="1271" name="Shape 1271"/>
          <p:cNvSpPr txBox="1"/>
          <p:nvPr/>
        </p:nvSpPr>
        <p:spPr>
          <a:xfrm>
            <a:off x="6553200" y="2057400"/>
            <a:ext cx="471487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="0" baseline="-2500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endParaRPr/>
          </a:p>
        </p:txBody>
      </p:sp>
      <p:pic>
        <p:nvPicPr>
          <p:cNvPr id="1272" name="Shape 12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47800" y="3771900"/>
            <a:ext cx="4914900" cy="515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Shape 1277"/>
          <p:cNvSpPr txBox="1"/>
          <p:nvPr>
            <p:ph type="title"/>
          </p:nvPr>
        </p:nvSpPr>
        <p:spPr>
          <a:xfrm>
            <a:off x="685800" y="457200"/>
            <a:ext cx="77724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Times New Roman"/>
              <a:buNone/>
            </a:pPr>
            <a:r>
              <a:rPr b="0" i="0" lang="en" sz="32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De-skewing corresponding regions (cont’d)</a:t>
            </a:r>
            <a:endParaRPr/>
          </a:p>
        </p:txBody>
      </p:sp>
      <p:sp>
        <p:nvSpPr>
          <p:cNvPr id="1278" name="Shape 1278"/>
          <p:cNvSpPr txBox="1"/>
          <p:nvPr/>
        </p:nvSpPr>
        <p:spPr>
          <a:xfrm>
            <a:off x="5567362" y="1348050"/>
            <a:ext cx="2594100" cy="8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Normalized regions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are related by pure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rotation R.</a:t>
            </a:r>
            <a:endParaRPr/>
          </a:p>
        </p:txBody>
      </p:sp>
      <p:grpSp>
        <p:nvGrpSpPr>
          <p:cNvPr id="1279" name="Shape 1279"/>
          <p:cNvGrpSpPr/>
          <p:nvPr/>
        </p:nvGrpSpPr>
        <p:grpSpPr>
          <a:xfrm>
            <a:off x="381000" y="1428750"/>
            <a:ext cx="4286250" cy="3486150"/>
            <a:chOff x="381000" y="1905000"/>
            <a:chExt cx="5715000" cy="4648200"/>
          </a:xfrm>
        </p:grpSpPr>
        <p:pic>
          <p:nvPicPr>
            <p:cNvPr id="1280" name="Shape 128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81000" y="1905000"/>
              <a:ext cx="5715000" cy="464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1" name="Shape 128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09800" y="2819400"/>
              <a:ext cx="1981200" cy="5826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2" name="Shape 128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57400" y="5562600"/>
              <a:ext cx="2209800" cy="6111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3" name="Shape 128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343400" y="4114800"/>
              <a:ext cx="1600200" cy="5397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84" name="Shape 128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19775" y="3829050"/>
            <a:ext cx="2000250" cy="560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Shape 128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07525" y="3086100"/>
            <a:ext cx="1314451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Shape 129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2) </a:t>
            </a:r>
            <a:r>
              <a:rPr lang="en"/>
              <a:t>Region Division</a:t>
            </a:r>
            <a:endParaRPr/>
          </a:p>
        </p:txBody>
      </p:sp>
      <p:sp>
        <p:nvSpPr>
          <p:cNvPr id="1291" name="Shape 1291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52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lang="en"/>
              <a:t>e use the intensity order based region division proposed by Fan [4].</a:t>
            </a:r>
            <a:endParaRPr/>
          </a:p>
          <a:p>
            <a:pPr indent="-393700" lvl="0" marL="457200" rtl="0">
              <a:spcBef>
                <a:spcPts val="520"/>
              </a:spcBef>
              <a:spcAft>
                <a:spcPts val="0"/>
              </a:spcAft>
              <a:buSzPts val="2600"/>
              <a:buChar char="•"/>
            </a:pPr>
            <a:r>
              <a:rPr lang="en"/>
              <a:t> Specifically, all the pixels in the local patch are first sorted by their intensities in a ascending order. </a:t>
            </a:r>
            <a:endParaRPr/>
          </a:p>
          <a:p>
            <a:pPr indent="-393700" lvl="0" marL="457200" rtl="0"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lang="en"/>
              <a:t>Then, the local patch is equally quantized into B ordinal bins according to their orders. 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Shape 1296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2) Region Division (contd.)</a:t>
            </a:r>
            <a:endParaRPr/>
          </a:p>
        </p:txBody>
      </p:sp>
      <p:sp>
        <p:nvSpPr>
          <p:cNvPr id="1297" name="Shape 1297"/>
          <p:cNvSpPr txBox="1"/>
          <p:nvPr>
            <p:ph idx="1" type="body"/>
          </p:nvPr>
        </p:nvSpPr>
        <p:spPr>
          <a:xfrm>
            <a:off x="685800" y="1126700"/>
            <a:ext cx="77724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520"/>
              </a:spcBef>
              <a:spcAft>
                <a:spcPts val="0"/>
              </a:spcAft>
              <a:buNone/>
            </a:pPr>
            <a:r>
              <a:rPr lang="en" sz="2000"/>
              <a:t>Figure(1) gives an illustration of such an intensity order based region division where each ordinal bin is marked with a different color. </a:t>
            </a:r>
            <a:endParaRPr sz="2000"/>
          </a:p>
          <a:p>
            <a:pPr indent="0" lvl="0" mar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Note that it is not only invariant to monotonic intensi-</a:t>
            </a:r>
            <a:endParaRPr sz="2000"/>
          </a:p>
          <a:p>
            <a:pPr indent="0" lvl="0" mar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ty changes and image rotation, but also contains much more spatial information than the ring-shaped region division</a:t>
            </a:r>
            <a:endParaRPr sz="2000"/>
          </a:p>
        </p:txBody>
      </p:sp>
      <p:sp>
        <p:nvSpPr>
          <p:cNvPr id="1298" name="Shape 1298"/>
          <p:cNvSpPr/>
          <p:nvPr/>
        </p:nvSpPr>
        <p:spPr>
          <a:xfrm>
            <a:off x="1988051" y="3125377"/>
            <a:ext cx="4888500" cy="1840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LIOP Descriptor</a:t>
            </a:r>
            <a:endParaRPr/>
          </a:p>
        </p:txBody>
      </p:sp>
      <p:sp>
        <p:nvSpPr>
          <p:cNvPr id="1304" name="Shape 1304"/>
          <p:cNvSpPr txBox="1"/>
          <p:nvPr>
            <p:ph idx="1" type="body"/>
          </p:nvPr>
        </p:nvSpPr>
        <p:spPr>
          <a:xfrm>
            <a:off x="685800" y="1485900"/>
            <a:ext cx="7772400" cy="34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Let P</a:t>
            </a:r>
            <a:r>
              <a:rPr baseline="30000" lang="en" sz="2000"/>
              <a:t>N</a:t>
            </a:r>
            <a:r>
              <a:rPr lang="en" sz="2000"/>
              <a:t>={(p</a:t>
            </a:r>
            <a:r>
              <a:rPr baseline="-25000" lang="en" sz="2000"/>
              <a:t>1</a:t>
            </a:r>
            <a:r>
              <a:rPr lang="en" sz="2000"/>
              <a:t> , p</a:t>
            </a:r>
            <a:r>
              <a:rPr baseline="-25000" lang="en" sz="2000"/>
              <a:t>2</a:t>
            </a:r>
            <a:r>
              <a:rPr lang="en" sz="2000"/>
              <a:t>, · · · , p</a:t>
            </a:r>
            <a:r>
              <a:rPr baseline="-25000" lang="en" sz="2000"/>
              <a:t>N</a:t>
            </a:r>
            <a:r>
              <a:rPr lang="en" sz="2000"/>
              <a:t>) : p</a:t>
            </a:r>
            <a:r>
              <a:rPr baseline="-25000" lang="en" sz="2000"/>
              <a:t>i</a:t>
            </a:r>
            <a:r>
              <a:rPr lang="en" sz="2000"/>
              <a:t> ∈ R} be the</a:t>
            </a:r>
            <a:endParaRPr sz="2000"/>
          </a:p>
          <a:p>
            <a:pPr indent="0" lvl="0" marL="0">
              <a:spcBef>
                <a:spcPts val="520"/>
              </a:spcBef>
              <a:spcAft>
                <a:spcPts val="0"/>
              </a:spcAft>
              <a:buNone/>
            </a:pPr>
            <a:r>
              <a:rPr lang="en" sz="2000"/>
              <a:t>set of N -dimensional vectors and Π</a:t>
            </a:r>
            <a:r>
              <a:rPr baseline="30000" lang="en" sz="2000"/>
              <a:t>N</a:t>
            </a:r>
            <a:r>
              <a:rPr lang="en" sz="2000"/>
              <a:t> the set of all possible permutations of integers {1, 2, · · · , N }, the mapping</a:t>
            </a:r>
            <a:endParaRPr sz="2000"/>
          </a:p>
          <a:p>
            <a:pPr indent="0" lvl="0" marL="0">
              <a:spcBef>
                <a:spcPts val="520"/>
              </a:spcBef>
              <a:spcAft>
                <a:spcPts val="0"/>
              </a:spcAft>
              <a:buNone/>
            </a:pPr>
            <a:r>
              <a:rPr lang="en" sz="2000"/>
              <a:t> γ :P</a:t>
            </a:r>
            <a:r>
              <a:rPr baseline="-25000" lang="en" sz="2000"/>
              <a:t> </a:t>
            </a:r>
            <a:r>
              <a:rPr baseline="30000" lang="en" sz="2000"/>
              <a:t>N</a:t>
            </a:r>
            <a:r>
              <a:rPr baseline="-25000" lang="en" sz="2000"/>
              <a:t> </a:t>
            </a:r>
            <a:r>
              <a:rPr lang="en" sz="2000"/>
              <a:t>−→ Π</a:t>
            </a:r>
            <a:r>
              <a:rPr baseline="-25000" lang="en" sz="2000"/>
              <a:t> </a:t>
            </a:r>
            <a:r>
              <a:rPr baseline="30000" lang="en" sz="2000"/>
              <a:t>N </a:t>
            </a:r>
            <a:endParaRPr baseline="30000" sz="2000"/>
          </a:p>
          <a:p>
            <a:pPr indent="0" lvl="0" marL="0">
              <a:spcBef>
                <a:spcPts val="520"/>
              </a:spcBef>
              <a:spcAft>
                <a:spcPts val="0"/>
              </a:spcAft>
              <a:buNone/>
            </a:pPr>
            <a:r>
              <a:rPr baseline="30000" lang="en"/>
              <a:t>                                      </a:t>
            </a:r>
            <a:r>
              <a:rPr baseline="30000" lang="en" sz="3000"/>
              <a:t>γ(P) = π</a:t>
            </a:r>
            <a:r>
              <a:rPr baseline="30000" lang="en"/>
              <a:t> , P∈ </a:t>
            </a:r>
            <a:r>
              <a:rPr lang="en"/>
              <a:t>P</a:t>
            </a:r>
            <a:r>
              <a:rPr baseline="-25000" lang="en"/>
              <a:t> </a:t>
            </a:r>
            <a:r>
              <a:rPr baseline="30000" lang="en"/>
              <a:t>N</a:t>
            </a:r>
            <a:r>
              <a:rPr baseline="30000" lang="en"/>
              <a:t>, π ∈ </a:t>
            </a:r>
            <a:r>
              <a:rPr lang="en"/>
              <a:t>Π</a:t>
            </a:r>
            <a:r>
              <a:rPr baseline="-25000" lang="en"/>
              <a:t> </a:t>
            </a:r>
            <a:r>
              <a:rPr baseline="30000" lang="en"/>
              <a:t>N                     </a:t>
            </a:r>
            <a:r>
              <a:rPr baseline="30000" lang="en"/>
              <a:t>(1)</a:t>
            </a:r>
            <a:endParaRPr baseline="30000"/>
          </a:p>
          <a:p>
            <a:pPr indent="0" lvl="0" marL="0">
              <a:spcBef>
                <a:spcPts val="520"/>
              </a:spcBef>
              <a:spcAft>
                <a:spcPts val="0"/>
              </a:spcAft>
              <a:buNone/>
            </a:pPr>
            <a:r>
              <a:rPr baseline="30000" lang="en"/>
              <a:t>where π = (i1 , i 2 , · · · , i N ) and pi1 ≤ pi2 ≤ · · · ≤ piN .</a:t>
            </a:r>
            <a:endParaRPr baseline="30000"/>
          </a:p>
          <a:p>
            <a:pPr indent="0" lvl="0" marL="0">
              <a:spcBef>
                <a:spcPts val="520"/>
              </a:spcBef>
              <a:spcAft>
                <a:spcPts val="0"/>
              </a:spcAft>
              <a:buNone/>
            </a:pPr>
            <a:r>
              <a:rPr lang="en" sz="2000"/>
              <a:t>For a permutation π ∈ Π</a:t>
            </a:r>
            <a:r>
              <a:rPr baseline="30000" lang="en" sz="2000"/>
              <a:t>N</a:t>
            </a:r>
            <a:r>
              <a:rPr lang="en" sz="2000"/>
              <a:t> , its corresponding partition of P</a:t>
            </a:r>
            <a:r>
              <a:rPr baseline="30000" lang="en" sz="2000"/>
              <a:t>N</a:t>
            </a:r>
            <a:r>
              <a:rPr lang="en" sz="2000"/>
              <a:t> is:-</a:t>
            </a:r>
            <a:endParaRPr sz="2000"/>
          </a:p>
          <a:p>
            <a:pPr indent="0" lvl="0" marL="0">
              <a:spcBef>
                <a:spcPts val="520"/>
              </a:spcBef>
              <a:spcAft>
                <a:spcPts val="0"/>
              </a:spcAft>
              <a:buNone/>
            </a:pPr>
            <a:r>
              <a:rPr lang="en" sz="2000"/>
              <a:t>                 S(π) = {P : γ(P) = π, P ∈ P</a:t>
            </a:r>
            <a:r>
              <a:rPr baseline="30000" lang="en" sz="2000"/>
              <a:t>N</a:t>
            </a:r>
            <a:r>
              <a:rPr lang="en" sz="2000"/>
              <a:t> }  (2)</a:t>
            </a:r>
            <a:endParaRPr sz="2000"/>
          </a:p>
          <a:p>
            <a:pPr indent="0" lvl="0" marL="0">
              <a:spcBef>
                <a:spcPts val="52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aseline="30000"/>
          </a:p>
          <a:p>
            <a:pPr indent="0" lvl="0" marL="0">
              <a:spcBef>
                <a:spcPts val="52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Shape 1309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Shape 1310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52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Shape 1315"/>
          <p:cNvSpPr txBox="1"/>
          <p:nvPr/>
        </p:nvSpPr>
        <p:spPr>
          <a:xfrm>
            <a:off x="1236528" y="23094"/>
            <a:ext cx="667639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LIOP: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6" name="Shape 1316"/>
          <p:cNvSpPr/>
          <p:nvPr/>
        </p:nvSpPr>
        <p:spPr>
          <a:xfrm>
            <a:off x="824600" y="1874926"/>
            <a:ext cx="2343300" cy="2919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66FF"/>
        </a:solidFill>
      </p:bgPr>
    </p:bg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Shape 1321"/>
          <p:cNvSpPr txBox="1"/>
          <p:nvPr>
            <p:ph type="ctrTitle"/>
          </p:nvPr>
        </p:nvSpPr>
        <p:spPr>
          <a:xfrm>
            <a:off x="311708" y="558431"/>
            <a:ext cx="8520600" cy="1539450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BRIEF: Binary Robust Independent</a:t>
            </a:r>
            <a:br>
              <a:rPr b="0" i="0" lang="en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Elementary Features</a:t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2" name="Shape 1322"/>
          <p:cNvSpPr txBox="1"/>
          <p:nvPr>
            <p:ph idx="1" type="subTitle"/>
          </p:nvPr>
        </p:nvSpPr>
        <p:spPr>
          <a:xfrm>
            <a:off x="311700" y="2125603"/>
            <a:ext cx="85206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Michael Calonder, Vincent Lepetit, Christoph Strecha, and Pascal Fua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CVLab, EPFL, Lausanne, Switzerland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66FF"/>
        </a:solidFill>
      </p:bgPr>
    </p:bg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Shape 1327"/>
          <p:cNvSpPr txBox="1"/>
          <p:nvPr>
            <p:ph type="title"/>
          </p:nvPr>
        </p:nvSpPr>
        <p:spPr>
          <a:xfrm>
            <a:off x="0" y="0"/>
            <a:ext cx="6588125" cy="62746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Contributions</a:t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8" name="Shape 1328"/>
          <p:cNvSpPr txBox="1"/>
          <p:nvPr>
            <p:ph idx="1" type="body"/>
          </p:nvPr>
        </p:nvSpPr>
        <p:spPr>
          <a:xfrm>
            <a:off x="179388" y="789385"/>
            <a:ext cx="8640762" cy="3780234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Pros:</a:t>
            </a:r>
            <a:endParaRPr/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Compact, easy-computed, highly discriminative</a:t>
            </a:r>
            <a:endParaRPr/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Fast matching using Hamming distance</a:t>
            </a:r>
            <a:endParaRPr/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Good recognition performance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Cons:</a:t>
            </a:r>
            <a:endParaRPr/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sensitive to image distortions and transformations, in particular to in-plane rotation and scale change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Shape 448"/>
          <p:cNvGrpSpPr/>
          <p:nvPr/>
        </p:nvGrpSpPr>
        <p:grpSpPr>
          <a:xfrm>
            <a:off x="1752600" y="1371600"/>
            <a:ext cx="6051551" cy="2446734"/>
            <a:chOff x="1752600" y="1828800"/>
            <a:chExt cx="6051551" cy="3262312"/>
          </a:xfrm>
        </p:grpSpPr>
        <p:grpSp>
          <p:nvGrpSpPr>
            <p:cNvPr id="449" name="Shape 449"/>
            <p:cNvGrpSpPr/>
            <p:nvPr/>
          </p:nvGrpSpPr>
          <p:grpSpPr>
            <a:xfrm>
              <a:off x="1752600" y="1828800"/>
              <a:ext cx="6051551" cy="3262312"/>
              <a:chOff x="1036637" y="1219200"/>
              <a:chExt cx="7529513" cy="4703762"/>
            </a:xfrm>
          </p:grpSpPr>
          <p:pic>
            <p:nvPicPr>
              <p:cNvPr descr="vangogh0" id="450" name="Shape 45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36637" y="1219200"/>
                <a:ext cx="2925762" cy="224155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51" name="Shape 451"/>
              <p:cNvGrpSpPr/>
              <p:nvPr/>
            </p:nvGrpSpPr>
            <p:grpSpPr>
              <a:xfrm>
                <a:off x="1271587" y="2786062"/>
                <a:ext cx="201612" cy="227012"/>
                <a:chOff x="2895600" y="2743200"/>
                <a:chExt cx="2209800" cy="2209800"/>
              </a:xfrm>
            </p:grpSpPr>
            <p:cxnSp>
              <p:nvCxnSpPr>
                <p:cNvPr id="452" name="Shape 452"/>
                <p:cNvCxnSpPr/>
                <p:nvPr/>
              </p:nvCxnSpPr>
              <p:spPr>
                <a:xfrm rot="10800000">
                  <a:off x="3971925" y="2743200"/>
                  <a:ext cx="0" cy="22098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2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453" name="Shape 453"/>
                <p:cNvCxnSpPr/>
                <p:nvPr/>
              </p:nvCxnSpPr>
              <p:spPr>
                <a:xfrm>
                  <a:off x="4000500" y="2705100"/>
                  <a:ext cx="0" cy="22098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2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454" name="Shape 454"/>
              <p:cNvGrpSpPr/>
              <p:nvPr/>
            </p:nvGrpSpPr>
            <p:grpSpPr>
              <a:xfrm>
                <a:off x="2389187" y="2905125"/>
                <a:ext cx="201612" cy="228600"/>
                <a:chOff x="2895600" y="2743200"/>
                <a:chExt cx="2209800" cy="2209800"/>
              </a:xfrm>
            </p:grpSpPr>
            <p:cxnSp>
              <p:nvCxnSpPr>
                <p:cNvPr id="455" name="Shape 455"/>
                <p:cNvCxnSpPr/>
                <p:nvPr/>
              </p:nvCxnSpPr>
              <p:spPr>
                <a:xfrm rot="10800000">
                  <a:off x="3971925" y="2743200"/>
                  <a:ext cx="0" cy="22098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2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456" name="Shape 456"/>
                <p:cNvCxnSpPr/>
                <p:nvPr/>
              </p:nvCxnSpPr>
              <p:spPr>
                <a:xfrm>
                  <a:off x="4000500" y="2705100"/>
                  <a:ext cx="0" cy="22098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2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457" name="Shape 457"/>
              <p:cNvGrpSpPr/>
              <p:nvPr/>
            </p:nvGrpSpPr>
            <p:grpSpPr>
              <a:xfrm>
                <a:off x="1941512" y="2479675"/>
                <a:ext cx="203200" cy="227012"/>
                <a:chOff x="2895600" y="2743200"/>
                <a:chExt cx="2209800" cy="2209800"/>
              </a:xfrm>
            </p:grpSpPr>
            <p:cxnSp>
              <p:nvCxnSpPr>
                <p:cNvPr id="458" name="Shape 458"/>
                <p:cNvCxnSpPr/>
                <p:nvPr/>
              </p:nvCxnSpPr>
              <p:spPr>
                <a:xfrm rot="10800000">
                  <a:off x="3971925" y="2743200"/>
                  <a:ext cx="0" cy="22098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2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459" name="Shape 459"/>
                <p:cNvCxnSpPr/>
                <p:nvPr/>
              </p:nvCxnSpPr>
              <p:spPr>
                <a:xfrm>
                  <a:off x="4000500" y="2705100"/>
                  <a:ext cx="0" cy="22098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2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460" name="Shape 460"/>
              <p:cNvGrpSpPr/>
              <p:nvPr/>
            </p:nvGrpSpPr>
            <p:grpSpPr>
              <a:xfrm>
                <a:off x="1485900" y="2157412"/>
                <a:ext cx="203200" cy="228600"/>
                <a:chOff x="2895600" y="2743200"/>
                <a:chExt cx="2209800" cy="2209800"/>
              </a:xfrm>
            </p:grpSpPr>
            <p:cxnSp>
              <p:nvCxnSpPr>
                <p:cNvPr id="461" name="Shape 461"/>
                <p:cNvCxnSpPr/>
                <p:nvPr/>
              </p:nvCxnSpPr>
              <p:spPr>
                <a:xfrm rot="10800000">
                  <a:off x="3971925" y="2743200"/>
                  <a:ext cx="0" cy="22098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2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462" name="Shape 462"/>
                <p:cNvCxnSpPr/>
                <p:nvPr/>
              </p:nvCxnSpPr>
              <p:spPr>
                <a:xfrm>
                  <a:off x="4000500" y="2705100"/>
                  <a:ext cx="0" cy="22098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2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463" name="Shape 463"/>
              <p:cNvGrpSpPr/>
              <p:nvPr/>
            </p:nvGrpSpPr>
            <p:grpSpPr>
              <a:xfrm>
                <a:off x="2971800" y="3276600"/>
                <a:ext cx="201612" cy="227012"/>
                <a:chOff x="2895600" y="2743200"/>
                <a:chExt cx="2209800" cy="2209800"/>
              </a:xfrm>
            </p:grpSpPr>
            <p:cxnSp>
              <p:nvCxnSpPr>
                <p:cNvPr id="464" name="Shape 464"/>
                <p:cNvCxnSpPr/>
                <p:nvPr/>
              </p:nvCxnSpPr>
              <p:spPr>
                <a:xfrm rot="10800000">
                  <a:off x="3971925" y="2743200"/>
                  <a:ext cx="0" cy="22098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2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465" name="Shape 465"/>
                <p:cNvCxnSpPr/>
                <p:nvPr/>
              </p:nvCxnSpPr>
              <p:spPr>
                <a:xfrm>
                  <a:off x="4000500" y="2705100"/>
                  <a:ext cx="0" cy="22098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2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466" name="Shape 466"/>
              <p:cNvGrpSpPr/>
              <p:nvPr/>
            </p:nvGrpSpPr>
            <p:grpSpPr>
              <a:xfrm>
                <a:off x="2798762" y="1766887"/>
                <a:ext cx="201612" cy="227012"/>
                <a:chOff x="2895600" y="2743200"/>
                <a:chExt cx="2209800" cy="2209800"/>
              </a:xfrm>
            </p:grpSpPr>
            <p:cxnSp>
              <p:nvCxnSpPr>
                <p:cNvPr id="467" name="Shape 467"/>
                <p:cNvCxnSpPr/>
                <p:nvPr/>
              </p:nvCxnSpPr>
              <p:spPr>
                <a:xfrm rot="10800000">
                  <a:off x="3971925" y="2743200"/>
                  <a:ext cx="0" cy="22098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2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468" name="Shape 468"/>
                <p:cNvCxnSpPr/>
                <p:nvPr/>
              </p:nvCxnSpPr>
              <p:spPr>
                <a:xfrm>
                  <a:off x="4000500" y="2705100"/>
                  <a:ext cx="0" cy="22098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2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469" name="Shape 469"/>
              <p:cNvGrpSpPr/>
              <p:nvPr/>
            </p:nvGrpSpPr>
            <p:grpSpPr>
              <a:xfrm>
                <a:off x="3124200" y="2206625"/>
                <a:ext cx="201612" cy="230187"/>
                <a:chOff x="2895600" y="2743200"/>
                <a:chExt cx="2209800" cy="2209800"/>
              </a:xfrm>
            </p:grpSpPr>
            <p:cxnSp>
              <p:nvCxnSpPr>
                <p:cNvPr id="470" name="Shape 470"/>
                <p:cNvCxnSpPr/>
                <p:nvPr/>
              </p:nvCxnSpPr>
              <p:spPr>
                <a:xfrm rot="10800000">
                  <a:off x="3971925" y="2743200"/>
                  <a:ext cx="0" cy="22098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2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471" name="Shape 471"/>
                <p:cNvCxnSpPr/>
                <p:nvPr/>
              </p:nvCxnSpPr>
              <p:spPr>
                <a:xfrm>
                  <a:off x="4000500" y="2705100"/>
                  <a:ext cx="0" cy="22098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2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472" name="Shape 472"/>
              <p:cNvGrpSpPr/>
              <p:nvPr/>
            </p:nvGrpSpPr>
            <p:grpSpPr>
              <a:xfrm>
                <a:off x="1844675" y="3054350"/>
                <a:ext cx="203200" cy="227012"/>
                <a:chOff x="2895600" y="2743200"/>
                <a:chExt cx="2209800" cy="2209800"/>
              </a:xfrm>
            </p:grpSpPr>
            <p:cxnSp>
              <p:nvCxnSpPr>
                <p:cNvPr id="473" name="Shape 473"/>
                <p:cNvCxnSpPr/>
                <p:nvPr/>
              </p:nvCxnSpPr>
              <p:spPr>
                <a:xfrm rot="10800000">
                  <a:off x="3971925" y="2743200"/>
                  <a:ext cx="0" cy="22098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2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474" name="Shape 474"/>
                <p:cNvCxnSpPr/>
                <p:nvPr/>
              </p:nvCxnSpPr>
              <p:spPr>
                <a:xfrm>
                  <a:off x="4000500" y="2705100"/>
                  <a:ext cx="0" cy="22098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2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475" name="Shape 475"/>
              <p:cNvGrpSpPr/>
              <p:nvPr/>
            </p:nvGrpSpPr>
            <p:grpSpPr>
              <a:xfrm>
                <a:off x="2352675" y="2147887"/>
                <a:ext cx="203200" cy="228600"/>
                <a:chOff x="2895600" y="2743200"/>
                <a:chExt cx="2209800" cy="2209800"/>
              </a:xfrm>
            </p:grpSpPr>
            <p:cxnSp>
              <p:nvCxnSpPr>
                <p:cNvPr id="476" name="Shape 476"/>
                <p:cNvCxnSpPr/>
                <p:nvPr/>
              </p:nvCxnSpPr>
              <p:spPr>
                <a:xfrm rot="10800000">
                  <a:off x="3971925" y="2743200"/>
                  <a:ext cx="0" cy="22098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2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477" name="Shape 477"/>
                <p:cNvCxnSpPr/>
                <p:nvPr/>
              </p:nvCxnSpPr>
              <p:spPr>
                <a:xfrm>
                  <a:off x="4000500" y="2705100"/>
                  <a:ext cx="0" cy="22098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2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  <p:pic>
            <p:nvPicPr>
              <p:cNvPr descr="v_img11" id="478" name="Shape 47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638800" y="1223962"/>
                <a:ext cx="2927350" cy="2236787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79" name="Shape 479"/>
              <p:cNvGrpSpPr/>
              <p:nvPr/>
            </p:nvGrpSpPr>
            <p:grpSpPr>
              <a:xfrm>
                <a:off x="6629400" y="1870075"/>
                <a:ext cx="201612" cy="228600"/>
                <a:chOff x="2895600" y="2743200"/>
                <a:chExt cx="2209800" cy="2209800"/>
              </a:xfrm>
            </p:grpSpPr>
            <p:cxnSp>
              <p:nvCxnSpPr>
                <p:cNvPr id="480" name="Shape 480"/>
                <p:cNvCxnSpPr/>
                <p:nvPr/>
              </p:nvCxnSpPr>
              <p:spPr>
                <a:xfrm rot="10800000">
                  <a:off x="3971925" y="2743200"/>
                  <a:ext cx="0" cy="22098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2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481" name="Shape 481"/>
                <p:cNvCxnSpPr/>
                <p:nvPr/>
              </p:nvCxnSpPr>
              <p:spPr>
                <a:xfrm>
                  <a:off x="4000500" y="2705100"/>
                  <a:ext cx="0" cy="22098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2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482" name="Shape 482"/>
              <p:cNvGrpSpPr/>
              <p:nvPr/>
            </p:nvGrpSpPr>
            <p:grpSpPr>
              <a:xfrm>
                <a:off x="7072312" y="1592262"/>
                <a:ext cx="201612" cy="230187"/>
                <a:chOff x="2895600" y="2743200"/>
                <a:chExt cx="2209800" cy="2209800"/>
              </a:xfrm>
            </p:grpSpPr>
            <p:cxnSp>
              <p:nvCxnSpPr>
                <p:cNvPr id="483" name="Shape 483"/>
                <p:cNvCxnSpPr/>
                <p:nvPr/>
              </p:nvCxnSpPr>
              <p:spPr>
                <a:xfrm rot="10800000">
                  <a:off x="3971925" y="2743200"/>
                  <a:ext cx="0" cy="22098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2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484" name="Shape 484"/>
                <p:cNvCxnSpPr/>
                <p:nvPr/>
              </p:nvCxnSpPr>
              <p:spPr>
                <a:xfrm>
                  <a:off x="4000500" y="2705100"/>
                  <a:ext cx="0" cy="22098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2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485" name="Shape 485"/>
              <p:cNvGrpSpPr/>
              <p:nvPr/>
            </p:nvGrpSpPr>
            <p:grpSpPr>
              <a:xfrm>
                <a:off x="7615237" y="1947862"/>
                <a:ext cx="201612" cy="230187"/>
                <a:chOff x="2895600" y="2743200"/>
                <a:chExt cx="2209800" cy="2209800"/>
              </a:xfrm>
            </p:grpSpPr>
            <p:cxnSp>
              <p:nvCxnSpPr>
                <p:cNvPr id="486" name="Shape 486"/>
                <p:cNvCxnSpPr/>
                <p:nvPr/>
              </p:nvCxnSpPr>
              <p:spPr>
                <a:xfrm rot="10800000">
                  <a:off x="3971925" y="2743200"/>
                  <a:ext cx="0" cy="22098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2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487" name="Shape 487"/>
                <p:cNvCxnSpPr/>
                <p:nvPr/>
              </p:nvCxnSpPr>
              <p:spPr>
                <a:xfrm>
                  <a:off x="4000500" y="2705100"/>
                  <a:ext cx="0" cy="22098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2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488" name="Shape 488"/>
              <p:cNvGrpSpPr/>
              <p:nvPr/>
            </p:nvGrpSpPr>
            <p:grpSpPr>
              <a:xfrm>
                <a:off x="6848475" y="2457450"/>
                <a:ext cx="201612" cy="230187"/>
                <a:chOff x="2895600" y="2743200"/>
                <a:chExt cx="2209800" cy="2209800"/>
              </a:xfrm>
            </p:grpSpPr>
            <p:cxnSp>
              <p:nvCxnSpPr>
                <p:cNvPr id="489" name="Shape 489"/>
                <p:cNvCxnSpPr/>
                <p:nvPr/>
              </p:nvCxnSpPr>
              <p:spPr>
                <a:xfrm rot="10800000">
                  <a:off x="3971925" y="2743200"/>
                  <a:ext cx="0" cy="22098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2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490" name="Shape 490"/>
                <p:cNvCxnSpPr/>
                <p:nvPr/>
              </p:nvCxnSpPr>
              <p:spPr>
                <a:xfrm>
                  <a:off x="4000500" y="2705100"/>
                  <a:ext cx="0" cy="22098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2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491" name="Shape 491"/>
              <p:cNvGrpSpPr/>
              <p:nvPr/>
            </p:nvGrpSpPr>
            <p:grpSpPr>
              <a:xfrm>
                <a:off x="7085012" y="2878137"/>
                <a:ext cx="201612" cy="228600"/>
                <a:chOff x="2895600" y="2743200"/>
                <a:chExt cx="2209800" cy="2209800"/>
              </a:xfrm>
            </p:grpSpPr>
            <p:cxnSp>
              <p:nvCxnSpPr>
                <p:cNvPr id="492" name="Shape 492"/>
                <p:cNvCxnSpPr/>
                <p:nvPr/>
              </p:nvCxnSpPr>
              <p:spPr>
                <a:xfrm rot="10800000">
                  <a:off x="3971925" y="2743200"/>
                  <a:ext cx="0" cy="22098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2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493" name="Shape 493"/>
                <p:cNvCxnSpPr/>
                <p:nvPr/>
              </p:nvCxnSpPr>
              <p:spPr>
                <a:xfrm>
                  <a:off x="4000500" y="2705100"/>
                  <a:ext cx="0" cy="22098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2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494" name="Shape 494"/>
              <p:cNvGrpSpPr/>
              <p:nvPr/>
            </p:nvGrpSpPr>
            <p:grpSpPr>
              <a:xfrm>
                <a:off x="7480300" y="3168650"/>
                <a:ext cx="201612" cy="230187"/>
                <a:chOff x="2895600" y="2743200"/>
                <a:chExt cx="2209800" cy="2209800"/>
              </a:xfrm>
            </p:grpSpPr>
            <p:cxnSp>
              <p:nvCxnSpPr>
                <p:cNvPr id="495" name="Shape 495"/>
                <p:cNvCxnSpPr/>
                <p:nvPr/>
              </p:nvCxnSpPr>
              <p:spPr>
                <a:xfrm rot="10800000">
                  <a:off x="3971925" y="2743200"/>
                  <a:ext cx="0" cy="22098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2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496" name="Shape 496"/>
                <p:cNvCxnSpPr/>
                <p:nvPr/>
              </p:nvCxnSpPr>
              <p:spPr>
                <a:xfrm>
                  <a:off x="4000500" y="2705100"/>
                  <a:ext cx="0" cy="22098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2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497" name="Shape 497"/>
              <p:cNvGrpSpPr/>
              <p:nvPr/>
            </p:nvGrpSpPr>
            <p:grpSpPr>
              <a:xfrm>
                <a:off x="7529512" y="2633662"/>
                <a:ext cx="201612" cy="228600"/>
                <a:chOff x="2895600" y="2743200"/>
                <a:chExt cx="2209800" cy="2209800"/>
              </a:xfrm>
            </p:grpSpPr>
            <p:cxnSp>
              <p:nvCxnSpPr>
                <p:cNvPr id="498" name="Shape 498"/>
                <p:cNvCxnSpPr/>
                <p:nvPr/>
              </p:nvCxnSpPr>
              <p:spPr>
                <a:xfrm rot="10800000">
                  <a:off x="3971925" y="2743200"/>
                  <a:ext cx="0" cy="22098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2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499" name="Shape 499"/>
                <p:cNvCxnSpPr/>
                <p:nvPr/>
              </p:nvCxnSpPr>
              <p:spPr>
                <a:xfrm>
                  <a:off x="4000500" y="2705100"/>
                  <a:ext cx="0" cy="2209800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chemeClr val="dk2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500" name="Shape 500"/>
              <p:cNvCxnSpPr/>
              <p:nvPr/>
            </p:nvCxnSpPr>
            <p:spPr>
              <a:xfrm>
                <a:off x="4516437" y="2341562"/>
                <a:ext cx="631825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miter lim="800000"/>
                <a:headEnd len="med" w="med" type="triangle"/>
                <a:tailEnd len="med" w="med" type="triangle"/>
              </a:ln>
            </p:spPr>
          </p:cxnSp>
          <p:grpSp>
            <p:nvGrpSpPr>
              <p:cNvPr id="501" name="Shape 501"/>
              <p:cNvGrpSpPr/>
              <p:nvPr/>
            </p:nvGrpSpPr>
            <p:grpSpPr>
              <a:xfrm>
                <a:off x="1316037" y="3687762"/>
                <a:ext cx="1100137" cy="1452562"/>
                <a:chOff x="4257675" y="2703512"/>
                <a:chExt cx="854075" cy="1006475"/>
              </a:xfrm>
            </p:grpSpPr>
            <p:cxnSp>
              <p:nvCxnSpPr>
                <p:cNvPr id="502" name="Shape 502"/>
                <p:cNvCxnSpPr/>
                <p:nvPr/>
              </p:nvCxnSpPr>
              <p:spPr>
                <a:xfrm>
                  <a:off x="4567237" y="3111500"/>
                  <a:ext cx="230187" cy="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503" name="Shape 503"/>
                <p:cNvCxnSpPr/>
                <p:nvPr/>
              </p:nvCxnSpPr>
              <p:spPr>
                <a:xfrm>
                  <a:off x="4567237" y="3187700"/>
                  <a:ext cx="230187" cy="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504" name="Shape 504"/>
                <p:cNvCxnSpPr/>
                <p:nvPr/>
              </p:nvCxnSpPr>
              <p:spPr>
                <a:xfrm>
                  <a:off x="4568825" y="3263900"/>
                  <a:ext cx="228600" cy="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505" name="Shape 505"/>
                <p:cNvCxnSpPr/>
                <p:nvPr/>
              </p:nvCxnSpPr>
              <p:spPr>
                <a:xfrm>
                  <a:off x="4568825" y="3340100"/>
                  <a:ext cx="228600" cy="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506" name="Shape 506"/>
                <p:cNvCxnSpPr/>
                <p:nvPr/>
              </p:nvCxnSpPr>
              <p:spPr>
                <a:xfrm>
                  <a:off x="4567237" y="3422650"/>
                  <a:ext cx="230187" cy="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sp>
              <p:nvSpPr>
                <p:cNvPr id="507" name="Shape 507"/>
                <p:cNvSpPr txBox="1"/>
                <p:nvPr/>
              </p:nvSpPr>
              <p:spPr>
                <a:xfrm>
                  <a:off x="4257675" y="2703512"/>
                  <a:ext cx="854075" cy="10064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6000"/>
                    <a:buFont typeface="Times New Roman"/>
                    <a:buNone/>
                  </a:pPr>
                  <a:r>
                    <a:rPr b="0" i="0" lang="en" sz="6000" u="none">
                      <a:solidFill>
                        <a:schemeClr val="lt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( )</a:t>
                  </a:r>
                  <a:endParaRPr/>
                </a:p>
              </p:txBody>
            </p:sp>
          </p:grpSp>
          <p:grpSp>
            <p:nvGrpSpPr>
              <p:cNvPr id="508" name="Shape 508"/>
              <p:cNvGrpSpPr/>
              <p:nvPr/>
            </p:nvGrpSpPr>
            <p:grpSpPr>
              <a:xfrm>
                <a:off x="6684962" y="3689350"/>
                <a:ext cx="1100137" cy="1450975"/>
                <a:chOff x="4257675" y="2705100"/>
                <a:chExt cx="855662" cy="1004887"/>
              </a:xfrm>
            </p:grpSpPr>
            <p:cxnSp>
              <p:nvCxnSpPr>
                <p:cNvPr id="509" name="Shape 509"/>
                <p:cNvCxnSpPr/>
                <p:nvPr/>
              </p:nvCxnSpPr>
              <p:spPr>
                <a:xfrm>
                  <a:off x="4567237" y="3111500"/>
                  <a:ext cx="230187" cy="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510" name="Shape 510"/>
                <p:cNvCxnSpPr/>
                <p:nvPr/>
              </p:nvCxnSpPr>
              <p:spPr>
                <a:xfrm>
                  <a:off x="4567237" y="3187700"/>
                  <a:ext cx="230187" cy="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511" name="Shape 511"/>
                <p:cNvCxnSpPr/>
                <p:nvPr/>
              </p:nvCxnSpPr>
              <p:spPr>
                <a:xfrm>
                  <a:off x="4568825" y="3263900"/>
                  <a:ext cx="228600" cy="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512" name="Shape 512"/>
                <p:cNvCxnSpPr/>
                <p:nvPr/>
              </p:nvCxnSpPr>
              <p:spPr>
                <a:xfrm>
                  <a:off x="4568825" y="3340100"/>
                  <a:ext cx="228600" cy="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cxnSp>
              <p:nvCxnSpPr>
                <p:cNvPr id="513" name="Shape 513"/>
                <p:cNvCxnSpPr/>
                <p:nvPr/>
              </p:nvCxnSpPr>
              <p:spPr>
                <a:xfrm>
                  <a:off x="4567237" y="3422650"/>
                  <a:ext cx="230187" cy="0"/>
                </a:xfrm>
                <a:prstGeom prst="straightConnector1">
                  <a:avLst/>
                </a:prstGeom>
                <a:noFill/>
                <a:ln cap="flat" cmpd="sng" w="38100">
                  <a:solidFill>
                    <a:schemeClr val="lt1"/>
                  </a:solidFill>
                  <a:prstDash val="solid"/>
                  <a:miter lim="800000"/>
                  <a:headEnd len="med" w="med" type="none"/>
                  <a:tailEnd len="med" w="med" type="none"/>
                </a:ln>
              </p:spPr>
            </p:cxnSp>
            <p:sp>
              <p:nvSpPr>
                <p:cNvPr id="514" name="Shape 514"/>
                <p:cNvSpPr txBox="1"/>
                <p:nvPr/>
              </p:nvSpPr>
              <p:spPr>
                <a:xfrm>
                  <a:off x="4257675" y="2705100"/>
                  <a:ext cx="855662" cy="1004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6000"/>
                    <a:buFont typeface="Times New Roman"/>
                    <a:buNone/>
                  </a:pPr>
                  <a:r>
                    <a:rPr b="0" i="0" lang="en" sz="6000" u="none">
                      <a:solidFill>
                        <a:schemeClr val="lt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( )</a:t>
                  </a:r>
                  <a:endParaRPr/>
                </a:p>
              </p:txBody>
            </p:sp>
          </p:grpSp>
          <p:sp>
            <p:nvSpPr>
              <p:cNvPr id="515" name="Shape 515"/>
              <p:cNvSpPr/>
              <p:nvPr/>
            </p:nvSpPr>
            <p:spPr>
              <a:xfrm>
                <a:off x="1916112" y="3219450"/>
                <a:ext cx="263525" cy="700087"/>
              </a:xfrm>
              <a:custGeom>
                <a:pathLst>
                  <a:path extrusionOk="0" h="360" w="106">
                    <a:moveTo>
                      <a:pt x="0" y="0"/>
                    </a:moveTo>
                    <a:cubicBezTo>
                      <a:pt x="53" y="65"/>
                      <a:pt x="106" y="130"/>
                      <a:pt x="106" y="190"/>
                    </a:cubicBezTo>
                    <a:cubicBezTo>
                      <a:pt x="106" y="250"/>
                      <a:pt x="18" y="332"/>
                      <a:pt x="0" y="360"/>
                    </a:cubicBezTo>
                  </a:path>
                </a:pathLst>
              </a:cu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16" name="Shape 516"/>
              <p:cNvSpPr/>
              <p:nvPr/>
            </p:nvSpPr>
            <p:spPr>
              <a:xfrm>
                <a:off x="7556500" y="3325812"/>
                <a:ext cx="265112" cy="700087"/>
              </a:xfrm>
              <a:custGeom>
                <a:pathLst>
                  <a:path extrusionOk="0" h="360" w="106">
                    <a:moveTo>
                      <a:pt x="0" y="0"/>
                    </a:moveTo>
                    <a:cubicBezTo>
                      <a:pt x="53" y="65"/>
                      <a:pt x="106" y="130"/>
                      <a:pt x="106" y="190"/>
                    </a:cubicBezTo>
                    <a:cubicBezTo>
                      <a:pt x="106" y="250"/>
                      <a:pt x="18" y="332"/>
                      <a:pt x="0" y="360"/>
                    </a:cubicBezTo>
                  </a:path>
                </a:pathLst>
              </a:cu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17" name="Shape 517"/>
              <p:cNvSpPr txBox="1"/>
              <p:nvPr/>
            </p:nvSpPr>
            <p:spPr>
              <a:xfrm>
                <a:off x="4483100" y="3968750"/>
                <a:ext cx="711200" cy="13176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5400"/>
                  <a:buFont typeface="Times New Roman"/>
                  <a:buNone/>
                </a:pPr>
                <a:r>
                  <a:rPr b="0" i="0" lang="en" sz="5400" u="none">
                    <a:solidFill>
                      <a:schemeClr val="lt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=</a:t>
                </a:r>
                <a:endParaRPr/>
              </a:p>
            </p:txBody>
          </p:sp>
          <p:sp>
            <p:nvSpPr>
              <p:cNvPr id="518" name="Shape 518"/>
              <p:cNvSpPr txBox="1"/>
              <p:nvPr/>
            </p:nvSpPr>
            <p:spPr>
              <a:xfrm>
                <a:off x="4592637" y="3813175"/>
                <a:ext cx="496887" cy="74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Times New Roman"/>
                  <a:buNone/>
                </a:pPr>
                <a:r>
                  <a:rPr b="0" i="0" lang="en" sz="2800" u="none">
                    <a:solidFill>
                      <a:schemeClr val="lt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?</a:t>
                </a:r>
                <a:endParaRPr/>
              </a:p>
            </p:txBody>
          </p:sp>
          <p:sp>
            <p:nvSpPr>
              <p:cNvPr id="519" name="Shape 519"/>
              <p:cNvSpPr txBox="1"/>
              <p:nvPr/>
            </p:nvSpPr>
            <p:spPr>
              <a:xfrm>
                <a:off x="1108075" y="4978400"/>
                <a:ext cx="1476375" cy="9239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800"/>
                  <a:buFont typeface="Arial"/>
                  <a:buNone/>
                </a:pPr>
                <a:r>
                  <a:rPr b="0" i="0" lang="en" sz="1800" u="none">
                    <a:solidFill>
                      <a:schemeClr val="accent2"/>
                    </a:solidFill>
                    <a:latin typeface="Arial"/>
                    <a:ea typeface="Arial"/>
                    <a:cs typeface="Arial"/>
                    <a:sym typeface="Arial"/>
                  </a:rPr>
                  <a:t>feature</a:t>
                </a:r>
                <a:br>
                  <a:rPr b="0" i="0" lang="en" sz="1800" u="none">
                    <a:solidFill>
                      <a:schemeClr val="accent2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b="0" i="0" lang="en" sz="1800" u="none">
                    <a:solidFill>
                      <a:schemeClr val="accent2"/>
                    </a:solidFill>
                    <a:latin typeface="Arial"/>
                    <a:ea typeface="Arial"/>
                    <a:cs typeface="Arial"/>
                    <a:sym typeface="Arial"/>
                  </a:rPr>
                  <a:t>descriptor</a:t>
                </a:r>
                <a:endParaRPr/>
              </a:p>
            </p:txBody>
          </p:sp>
          <p:sp>
            <p:nvSpPr>
              <p:cNvPr id="520" name="Shape 520"/>
              <p:cNvSpPr txBox="1"/>
              <p:nvPr/>
            </p:nvSpPr>
            <p:spPr>
              <a:xfrm>
                <a:off x="6486525" y="4997450"/>
                <a:ext cx="1477962" cy="9255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800"/>
                  <a:buFont typeface="Arial"/>
                  <a:buNone/>
                </a:pPr>
                <a:r>
                  <a:rPr b="0" i="0" lang="en" sz="1800" u="none">
                    <a:solidFill>
                      <a:schemeClr val="accent2"/>
                    </a:solidFill>
                    <a:latin typeface="Arial"/>
                    <a:ea typeface="Arial"/>
                    <a:cs typeface="Arial"/>
                    <a:sym typeface="Arial"/>
                  </a:rPr>
                  <a:t>feature</a:t>
                </a:r>
                <a:br>
                  <a:rPr b="0" i="0" lang="en" sz="1800" u="none">
                    <a:solidFill>
                      <a:schemeClr val="accent2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b="0" i="0" lang="en" sz="1800" u="none">
                    <a:solidFill>
                      <a:schemeClr val="accent2"/>
                    </a:solidFill>
                    <a:latin typeface="Arial"/>
                    <a:ea typeface="Arial"/>
                    <a:cs typeface="Arial"/>
                    <a:sym typeface="Arial"/>
                  </a:rPr>
                  <a:t>descriptor</a:t>
                </a:r>
                <a:endParaRPr/>
              </a:p>
            </p:txBody>
          </p:sp>
          <p:sp>
            <p:nvSpPr>
              <p:cNvPr id="521" name="Shape 521"/>
              <p:cNvSpPr txBox="1"/>
              <p:nvPr/>
            </p:nvSpPr>
            <p:spPr>
              <a:xfrm>
                <a:off x="4608512" y="1638300"/>
                <a:ext cx="496887" cy="7477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Times New Roman"/>
                  <a:buNone/>
                </a:pPr>
                <a:r>
                  <a:rPr b="0" i="0" lang="en" sz="2800" u="none">
                    <a:solidFill>
                      <a:schemeClr val="lt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?</a:t>
                </a:r>
                <a:endParaRPr/>
              </a:p>
            </p:txBody>
          </p:sp>
        </p:grpSp>
        <p:sp>
          <p:nvSpPr>
            <p:cNvPr id="522" name="Shape 522"/>
            <p:cNvSpPr/>
            <p:nvPr/>
          </p:nvSpPr>
          <p:spPr>
            <a:xfrm>
              <a:off x="2286000" y="2971800"/>
              <a:ext cx="381000" cy="304800"/>
            </a:xfrm>
            <a:prstGeom prst="ellipse">
              <a:avLst/>
            </a:prstGeom>
            <a:noFill/>
            <a:ln cap="sq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23" name="Shape 523"/>
            <p:cNvSpPr/>
            <p:nvPr/>
          </p:nvSpPr>
          <p:spPr>
            <a:xfrm>
              <a:off x="6781800" y="3124200"/>
              <a:ext cx="381000" cy="304800"/>
            </a:xfrm>
            <a:prstGeom prst="ellipse">
              <a:avLst/>
            </a:prstGeom>
            <a:noFill/>
            <a:ln cap="sq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524" name="Shape 524"/>
          <p:cNvSpPr txBox="1"/>
          <p:nvPr/>
        </p:nvSpPr>
        <p:spPr>
          <a:xfrm>
            <a:off x="663525" y="346275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Times New Roman"/>
              <a:buNone/>
            </a:pPr>
            <a:r>
              <a:rPr b="0" i="0" lang="en" sz="32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Interest point </a:t>
            </a:r>
            <a:r>
              <a:rPr b="0" i="0" lang="en" sz="32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descriptors</a:t>
            </a:r>
            <a:r>
              <a:rPr b="0" i="0" lang="en" sz="3200" u="non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should be </a:t>
            </a:r>
            <a:r>
              <a:rPr b="0" i="0" lang="en" sz="3200" u="none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invariant</a:t>
            </a:r>
            <a:endParaRPr/>
          </a:p>
        </p:txBody>
      </p:sp>
      <p:sp>
        <p:nvSpPr>
          <p:cNvPr id="525" name="Shape 525"/>
          <p:cNvSpPr/>
          <p:nvPr/>
        </p:nvSpPr>
        <p:spPr>
          <a:xfrm rot="-5400000">
            <a:off x="4438650" y="1905000"/>
            <a:ext cx="571500" cy="4419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sq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6" name="Shape 526"/>
          <p:cNvSpPr txBox="1"/>
          <p:nvPr/>
        </p:nvSpPr>
        <p:spPr>
          <a:xfrm>
            <a:off x="2667000" y="4363640"/>
            <a:ext cx="4605337" cy="622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Should be similar despite geometric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 photometric transformations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66FF"/>
        </a:solidFill>
      </p:bgPr>
    </p:bg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Shape 1333"/>
          <p:cNvSpPr txBox="1"/>
          <p:nvPr>
            <p:ph type="title"/>
          </p:nvPr>
        </p:nvSpPr>
        <p:spPr>
          <a:xfrm>
            <a:off x="0" y="0"/>
            <a:ext cx="6588125" cy="62746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Related work</a:t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4" name="Shape 1334"/>
          <p:cNvSpPr txBox="1"/>
          <p:nvPr>
            <p:ph idx="1" type="body"/>
          </p:nvPr>
        </p:nvSpPr>
        <p:spPr>
          <a:xfrm>
            <a:off x="179388" y="789385"/>
            <a:ext cx="8640762" cy="3780234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Descriptors: SIFT, SURF, DAISY, etc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Descriptor + Dimension Reduction (e.g. PCA, LDA, etc)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Quantization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Hashing (e.g. Locality Sensitive Hashing)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66FF"/>
        </a:solidFill>
      </p:bgPr>
    </p:bg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Shape 1339"/>
          <p:cNvSpPr txBox="1"/>
          <p:nvPr>
            <p:ph type="title"/>
          </p:nvPr>
        </p:nvSpPr>
        <p:spPr>
          <a:xfrm>
            <a:off x="0" y="0"/>
            <a:ext cx="6588125" cy="62746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Method</a:t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0" name="Shape 1340"/>
          <p:cNvSpPr txBox="1"/>
          <p:nvPr>
            <p:ph idx="1" type="body"/>
          </p:nvPr>
        </p:nvSpPr>
        <p:spPr>
          <a:xfrm>
            <a:off x="179400" y="789374"/>
            <a:ext cx="8640900" cy="43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Binary test: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BRIEF descriptor:</a:t>
            </a:r>
            <a:endParaRPr/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>
              <a:spcBef>
                <a:spcPts val="640"/>
              </a:spcBef>
              <a:spcAft>
                <a:spcPts val="0"/>
              </a:spcAft>
              <a:buSzPts val="2800"/>
              <a:buChar char="•"/>
            </a:pPr>
            <a:r>
              <a:rPr lang="en" sz="2800"/>
              <a:t>Descriptor is a binary string of size nd where nd is generally 128,256,512.</a:t>
            </a:r>
            <a:endParaRPr sz="2800"/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Shape 1341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2" name="Shape 134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3" name="Shape 13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1650" y="913650"/>
            <a:ext cx="2017300" cy="44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4" name="Shape 134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5" name="Shape 13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43675" y="2040325"/>
            <a:ext cx="2621050" cy="6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66FF"/>
        </a:solidFill>
      </p:bgPr>
    </p:bg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Shape 1350"/>
          <p:cNvSpPr txBox="1"/>
          <p:nvPr>
            <p:ph type="title"/>
          </p:nvPr>
        </p:nvSpPr>
        <p:spPr>
          <a:xfrm>
            <a:off x="0" y="0"/>
            <a:ext cx="6588125" cy="62746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choose (X,Y)</a:t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Shape 1351"/>
          <p:cNvSpPr txBox="1"/>
          <p:nvPr>
            <p:ph idx="1" type="body"/>
          </p:nvPr>
        </p:nvSpPr>
        <p:spPr>
          <a:xfrm>
            <a:off x="179388" y="789385"/>
            <a:ext cx="8640900" cy="3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AutoNum type="arabicPeriod"/>
            </a:pPr>
            <a:r>
              <a:rPr b="0" i="0" lang="e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(X,Y)~i.i.d. Uniform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514350" lvl="0" marL="51435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AutoNum type="arabicPeriod"/>
            </a:pPr>
            <a:r>
              <a:rPr b="0" i="0" lang="e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(X,Y)~i.i.d. Gaussian 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514350" lvl="0" marL="51435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AutoNum type="arabicPeriod"/>
            </a:pPr>
            <a:r>
              <a:rPr b="0" i="0" lang="e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X~i.i.d. Gaussian           , Y~i.i.d. Gaussian </a:t>
            </a:r>
            <a:endParaRPr/>
          </a:p>
          <a:p>
            <a:pPr indent="-51435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</a:t>
            </a:r>
            <a:endParaRPr/>
          </a:p>
          <a:p>
            <a:pPr indent="-311150" lvl="0" marL="51435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Shape 135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Shape 135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Shape 135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5" name="Shape 135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6" name="Shape 135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7" name="Shape 135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8" name="Shape 13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5575" y="917526"/>
            <a:ext cx="632503" cy="45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9" name="Shape 135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0" name="Shape 13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9725" y="2021519"/>
            <a:ext cx="892969" cy="53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1" name="Shape 13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53363" y="3329250"/>
            <a:ext cx="892969" cy="535781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Shape 136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3" name="Shape 136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4" name="Shape 13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2025" y="3957050"/>
            <a:ext cx="1071563" cy="535781"/>
          </a:xfrm>
          <a:prstGeom prst="rect">
            <a:avLst/>
          </a:prstGeom>
          <a:noFill/>
          <a:ln>
            <a:noFill/>
          </a:ln>
        </p:spPr>
      </p:pic>
      <p:sp>
        <p:nvSpPr>
          <p:cNvPr id="1365" name="Shape 136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6" name="Shape 136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Shape 136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Shape 136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Shape 1373"/>
          <p:cNvSpPr txBox="1"/>
          <p:nvPr>
            <p:ph type="title"/>
          </p:nvPr>
        </p:nvSpPr>
        <p:spPr>
          <a:xfrm>
            <a:off x="0" y="0"/>
            <a:ext cx="6588000" cy="62760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choose (X,Y)</a:t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Shape 1374"/>
          <p:cNvSpPr txBox="1"/>
          <p:nvPr>
            <p:ph idx="1" type="body"/>
          </p:nvPr>
        </p:nvSpPr>
        <p:spPr>
          <a:xfrm>
            <a:off x="179388" y="789385"/>
            <a:ext cx="8640900" cy="3780300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1" marL="4000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/>
              <a:t>And </a:t>
            </a:r>
            <a:r>
              <a:rPr lang="en">
                <a:highlight>
                  <a:srgbClr val="0066FF"/>
                </a:highlight>
              </a:rPr>
              <a:t>Randomly sampled from discrete locations of a coarse polar grid introducing a spatial quantization.and takes all possible values on a coarse polar grid containing points i.e fixing X as [0,0] Transpose</a:t>
            </a:r>
            <a:endParaRPr>
              <a:highlight>
                <a:srgbClr val="0066FF"/>
              </a:highlight>
            </a:endParaRPr>
          </a:p>
          <a:p>
            <a:pPr indent="0" lvl="1" marL="4000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11150" lvl="0" marL="51435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Shape 137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Shape 137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Shape 137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Shape 1378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Shape 1379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Shape 1380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Shape 1381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Shape 1382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Shape 1383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Shape 1384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Shape 1385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Shape 1386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Shape 1387"/>
          <p:cNvSpPr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66FF"/>
        </a:solidFill>
      </p:bgPr>
    </p:bg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Shape 1392"/>
          <p:cNvSpPr txBox="1"/>
          <p:nvPr>
            <p:ph type="title"/>
          </p:nvPr>
        </p:nvSpPr>
        <p:spPr>
          <a:xfrm>
            <a:off x="0" y="0"/>
            <a:ext cx="6588000" cy="627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Steps:</a:t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Shape 1393"/>
          <p:cNvSpPr txBox="1"/>
          <p:nvPr>
            <p:ph idx="1" type="body"/>
          </p:nvPr>
        </p:nvSpPr>
        <p:spPr>
          <a:xfrm>
            <a:off x="179400" y="789374"/>
            <a:ext cx="8640900" cy="40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"/>
              <a:t>Basic Method Involves: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Smoothening</a:t>
            </a:r>
            <a:r>
              <a:rPr lang="en"/>
              <a:t> the image using smoothening filters like gaussian filter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Finding the BRIEF descriptor value for every feature.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Finding the right match by using hamming distance to find common features between images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66FF"/>
        </a:solidFill>
      </p:bgPr>
    </p:bg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Shape 1398"/>
          <p:cNvSpPr txBox="1"/>
          <p:nvPr>
            <p:ph type="title"/>
          </p:nvPr>
        </p:nvSpPr>
        <p:spPr>
          <a:xfrm>
            <a:off x="0" y="0"/>
            <a:ext cx="6588125" cy="62746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Smoothing kernels</a:t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Shape 1399"/>
          <p:cNvSpPr txBox="1"/>
          <p:nvPr>
            <p:ph idx="1" type="body"/>
          </p:nvPr>
        </p:nvSpPr>
        <p:spPr>
          <a:xfrm>
            <a:off x="179388" y="789385"/>
            <a:ext cx="8640762" cy="3780234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De-noising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Gaussian kernels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0" name="Shape 14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742450"/>
            <a:ext cx="5559850" cy="204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66FF"/>
        </a:solidFill>
      </p:bgPr>
    </p:bg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Shape 1405"/>
          <p:cNvSpPr txBox="1"/>
          <p:nvPr>
            <p:ph type="title"/>
          </p:nvPr>
        </p:nvSpPr>
        <p:spPr>
          <a:xfrm>
            <a:off x="0" y="0"/>
            <a:ext cx="6588125" cy="62746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Shape 1406"/>
          <p:cNvSpPr txBox="1"/>
          <p:nvPr>
            <p:ph idx="1" type="body"/>
          </p:nvPr>
        </p:nvSpPr>
        <p:spPr>
          <a:xfrm>
            <a:off x="179388" y="789385"/>
            <a:ext cx="8640762" cy="3780234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7" name="Shape 14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975" y="1085850"/>
            <a:ext cx="5765119" cy="33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66FF"/>
        </a:solidFill>
      </p:bgPr>
    </p:bg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Shape 1412"/>
          <p:cNvSpPr txBox="1"/>
          <p:nvPr>
            <p:ph type="title"/>
          </p:nvPr>
        </p:nvSpPr>
        <p:spPr>
          <a:xfrm>
            <a:off x="0" y="0"/>
            <a:ext cx="6588125" cy="62746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Shape 1413"/>
          <p:cNvSpPr txBox="1"/>
          <p:nvPr>
            <p:ph idx="1" type="body"/>
          </p:nvPr>
        </p:nvSpPr>
        <p:spPr>
          <a:xfrm>
            <a:off x="179388" y="789385"/>
            <a:ext cx="8640762" cy="3780234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4" name="Shape 14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371600"/>
            <a:ext cx="6160770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66FF"/>
        </a:solidFill>
      </p:bgPr>
    </p:bg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Shape 1419"/>
          <p:cNvSpPr txBox="1"/>
          <p:nvPr>
            <p:ph type="title"/>
          </p:nvPr>
        </p:nvSpPr>
        <p:spPr>
          <a:xfrm>
            <a:off x="0" y="0"/>
            <a:ext cx="6588125" cy="62746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Distance Distributions</a:t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Shape 1420"/>
          <p:cNvSpPr txBox="1"/>
          <p:nvPr>
            <p:ph idx="1" type="body"/>
          </p:nvPr>
        </p:nvSpPr>
        <p:spPr>
          <a:xfrm>
            <a:off x="179388" y="789385"/>
            <a:ext cx="8640762" cy="3780234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1" name="Shape 14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742950"/>
            <a:ext cx="4857750" cy="4136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66FF"/>
        </a:solidFill>
      </p:bgPr>
    </p:bg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Shape 1426"/>
          <p:cNvSpPr txBox="1"/>
          <p:nvPr>
            <p:ph type="title"/>
          </p:nvPr>
        </p:nvSpPr>
        <p:spPr>
          <a:xfrm>
            <a:off x="0" y="0"/>
            <a:ext cx="6588125" cy="62746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Experiments</a:t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7" name="Shape 14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000" y="660449"/>
            <a:ext cx="5257800" cy="4425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 txBox="1"/>
          <p:nvPr>
            <p:ph type="title"/>
          </p:nvPr>
        </p:nvSpPr>
        <p:spPr>
          <a:xfrm>
            <a:off x="820275" y="3765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457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Times New Roman"/>
              <a:buNone/>
            </a:pPr>
            <a:r>
              <a:rPr lang="en" sz="3400"/>
              <a:t>What are </a:t>
            </a:r>
            <a:r>
              <a:rPr b="0" i="0" lang="en" sz="34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Interest point candidates</a:t>
            </a:r>
            <a:endParaRPr sz="3400"/>
          </a:p>
        </p:txBody>
      </p:sp>
      <p:pic>
        <p:nvPicPr>
          <p:cNvPr id="533" name="Shape 5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875" y="1405200"/>
            <a:ext cx="4021200" cy="21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Shape 5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8875" y="1405200"/>
            <a:ext cx="3086099" cy="2159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Shape 5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63275" y="3748350"/>
            <a:ext cx="400050" cy="36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Shape 5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49075" y="3748350"/>
            <a:ext cx="400050" cy="360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Shape 5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58675" y="3748350"/>
            <a:ext cx="400050" cy="360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Shape 5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697075" y="3748350"/>
            <a:ext cx="457201" cy="413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Shape 5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82875" y="3748350"/>
            <a:ext cx="457201" cy="413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Shape 54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068675" y="3748350"/>
            <a:ext cx="442913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Shape 541"/>
          <p:cNvSpPr txBox="1"/>
          <p:nvPr/>
        </p:nvSpPr>
        <p:spPr>
          <a:xfrm>
            <a:off x="1219200" y="4286250"/>
            <a:ext cx="7032625" cy="6167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features with gradients in at least two, significantly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0" i="0" lang="en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different orientations (e.g., corners, junctions etc)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Shape 1432"/>
          <p:cNvSpPr txBox="1"/>
          <p:nvPr>
            <p:ph type="title"/>
          </p:nvPr>
        </p:nvSpPr>
        <p:spPr>
          <a:xfrm>
            <a:off x="0" y="0"/>
            <a:ext cx="6588000" cy="62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	</a:t>
            </a:r>
            <a:endParaRPr/>
          </a:p>
        </p:txBody>
      </p:sp>
      <p:sp>
        <p:nvSpPr>
          <p:cNvPr id="1433" name="Shape 1433"/>
          <p:cNvSpPr txBox="1"/>
          <p:nvPr>
            <p:ph idx="1" type="body"/>
          </p:nvPr>
        </p:nvSpPr>
        <p:spPr>
          <a:xfrm>
            <a:off x="179388" y="789385"/>
            <a:ext cx="8640900" cy="3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40"/>
              </a:spcBef>
              <a:spcAft>
                <a:spcPts val="0"/>
              </a:spcAft>
              <a:buNone/>
            </a:pPr>
            <a:r>
              <a:rPr lang="en"/>
              <a:t>Completing the main work of LIOP and BRIEF descriptor.</a:t>
            </a:r>
            <a:endParaRPr/>
          </a:p>
          <a:p>
            <a:pPr indent="0" lvl="0" marL="0">
              <a:spcBef>
                <a:spcPts val="640"/>
              </a:spcBef>
              <a:spcAft>
                <a:spcPts val="0"/>
              </a:spcAft>
              <a:buNone/>
            </a:pPr>
            <a:r>
              <a:rPr lang="en"/>
              <a:t>Trying out various different feature point detectors like SURF, FAST, Harris-affine..etc for both the descriptors and studying which is better</a:t>
            </a:r>
            <a:endParaRPr/>
          </a:p>
          <a:p>
            <a:pPr indent="0" lvl="0" marL="0">
              <a:spcBef>
                <a:spcPts val="640"/>
              </a:spcBef>
              <a:spcAft>
                <a:spcPts val="0"/>
              </a:spcAft>
              <a:buNone/>
            </a:pPr>
            <a:r>
              <a:rPr lang="en"/>
              <a:t>Experimenting with the results given in the paper verifying their results obtained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Shape 1438"/>
          <p:cNvSpPr txBox="1"/>
          <p:nvPr>
            <p:ph type="title"/>
          </p:nvPr>
        </p:nvSpPr>
        <p:spPr>
          <a:xfrm>
            <a:off x="0" y="0"/>
            <a:ext cx="6588000" cy="62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completed	</a:t>
            </a:r>
            <a:endParaRPr/>
          </a:p>
        </p:txBody>
      </p:sp>
      <p:sp>
        <p:nvSpPr>
          <p:cNvPr id="1439" name="Shape 1439"/>
          <p:cNvSpPr txBox="1"/>
          <p:nvPr>
            <p:ph idx="1" type="body"/>
          </p:nvPr>
        </p:nvSpPr>
        <p:spPr>
          <a:xfrm>
            <a:off x="179388" y="789385"/>
            <a:ext cx="8640900" cy="3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40"/>
              </a:spcBef>
              <a:spcAft>
                <a:spcPts val="0"/>
              </a:spcAft>
              <a:buNone/>
            </a:pPr>
            <a:r>
              <a:rPr lang="en"/>
              <a:t>Done preproccesing for LIOP descriptor and studied BRIEF implementation code and tried out both of the codes for some sample images added a some screenshots</a:t>
            </a:r>
            <a:endParaRPr/>
          </a:p>
          <a:p>
            <a:pPr indent="0" lvl="0" marL="0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Shape 1444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</a:t>
            </a:r>
            <a:endParaRPr/>
          </a:p>
        </p:txBody>
      </p:sp>
      <p:sp>
        <p:nvSpPr>
          <p:cNvPr id="1445" name="Shape 1445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52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Shape 1450"/>
          <p:cNvSpPr txBox="1"/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 For slides</a:t>
            </a:r>
            <a:endParaRPr/>
          </a:p>
        </p:txBody>
      </p:sp>
      <p:sp>
        <p:nvSpPr>
          <p:cNvPr id="1451" name="Shape 1451"/>
          <p:cNvSpPr txBox="1"/>
          <p:nvPr>
            <p:ph idx="1" type="body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lang="en" sz="1800"/>
              <a:t>C. Harris and M. Stephens. "A Combined Corner and Edge Detector”, </a:t>
            </a:r>
            <a:r>
              <a:rPr i="1" lang="en" sz="1800"/>
              <a:t>Proceedings of the 4th Alvey Vision Conference</a:t>
            </a:r>
            <a:r>
              <a:rPr lang="en" sz="1800"/>
              <a:t>: pages 147—151, 1988. 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52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 txBox="1"/>
          <p:nvPr>
            <p:ph type="title"/>
          </p:nvPr>
        </p:nvSpPr>
        <p:spPr>
          <a:xfrm>
            <a:off x="685800" y="57150"/>
            <a:ext cx="7772400" cy="628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Feature detection Basic Intiu</a:t>
            </a:r>
            <a:r>
              <a:rPr lang="en"/>
              <a:t>tion</a:t>
            </a:r>
            <a:endParaRPr/>
          </a:p>
        </p:txBody>
      </p:sp>
      <p:sp>
        <p:nvSpPr>
          <p:cNvPr id="547" name="Shape 547"/>
          <p:cNvSpPr/>
          <p:nvPr/>
        </p:nvSpPr>
        <p:spPr>
          <a:xfrm>
            <a:off x="533400" y="1809750"/>
            <a:ext cx="2362200" cy="1657350"/>
          </a:xfrm>
          <a:prstGeom prst="rect">
            <a:avLst/>
          </a:prstGeom>
          <a:solidFill>
            <a:srgbClr val="C0C0C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48" name="Shape 548"/>
          <p:cNvGrpSpPr/>
          <p:nvPr/>
        </p:nvGrpSpPr>
        <p:grpSpPr>
          <a:xfrm>
            <a:off x="3429000" y="1809750"/>
            <a:ext cx="2362200" cy="1657350"/>
            <a:chOff x="2208" y="1104"/>
            <a:chExt cx="1488" cy="1392"/>
          </a:xfrm>
        </p:grpSpPr>
        <p:sp>
          <p:nvSpPr>
            <p:cNvPr id="549" name="Shape 549"/>
            <p:cNvSpPr/>
            <p:nvPr/>
          </p:nvSpPr>
          <p:spPr>
            <a:xfrm>
              <a:off x="2208" y="1104"/>
              <a:ext cx="1488" cy="1392"/>
            </a:xfrm>
            <a:prstGeom prst="rect">
              <a:avLst/>
            </a:prstGeom>
            <a:solidFill>
              <a:srgbClr val="C0C0C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0" name="Shape 550"/>
            <p:cNvSpPr/>
            <p:nvPr/>
          </p:nvSpPr>
          <p:spPr>
            <a:xfrm>
              <a:off x="2496" y="1344"/>
              <a:ext cx="1008" cy="912"/>
            </a:xfrm>
            <a:custGeom>
              <a:pathLst>
                <a:path extrusionOk="0" h="912" w="1008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cap="flat" cmpd="sng" w="412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551" name="Shape 551"/>
          <p:cNvGrpSpPr/>
          <p:nvPr/>
        </p:nvGrpSpPr>
        <p:grpSpPr>
          <a:xfrm>
            <a:off x="3505200" y="2438400"/>
            <a:ext cx="703263" cy="508397"/>
            <a:chOff x="892" y="1801"/>
            <a:chExt cx="443" cy="427"/>
          </a:xfrm>
        </p:grpSpPr>
        <p:sp>
          <p:nvSpPr>
            <p:cNvPr id="552" name="Shape 552"/>
            <p:cNvSpPr/>
            <p:nvPr/>
          </p:nvSpPr>
          <p:spPr>
            <a:xfrm>
              <a:off x="960" y="1872"/>
              <a:ext cx="306" cy="296"/>
            </a:xfrm>
            <a:prstGeom prst="rect">
              <a:avLst/>
            </a:prstGeom>
            <a:solidFill>
              <a:schemeClr val="accent1">
                <a:alpha val="49803"/>
              </a:schemeClr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553" name="Shape 553"/>
            <p:cNvCxnSpPr/>
            <p:nvPr/>
          </p:nvCxnSpPr>
          <p:spPr>
            <a:xfrm flipH="1" rot="10800000">
              <a:off x="1263" y="1811"/>
              <a:ext cx="57" cy="61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54" name="Shape 554"/>
            <p:cNvCxnSpPr/>
            <p:nvPr/>
          </p:nvCxnSpPr>
          <p:spPr>
            <a:xfrm>
              <a:off x="1275" y="2169"/>
              <a:ext cx="60" cy="5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55" name="Shape 555"/>
            <p:cNvCxnSpPr/>
            <p:nvPr/>
          </p:nvCxnSpPr>
          <p:spPr>
            <a:xfrm flipH="1">
              <a:off x="892" y="2170"/>
              <a:ext cx="68" cy="58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56" name="Shape 556"/>
            <p:cNvCxnSpPr/>
            <p:nvPr/>
          </p:nvCxnSpPr>
          <p:spPr>
            <a:xfrm rot="10800000">
              <a:off x="898" y="1801"/>
              <a:ext cx="62" cy="71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557" name="Shape 557"/>
          <p:cNvGrpSpPr/>
          <p:nvPr/>
        </p:nvGrpSpPr>
        <p:grpSpPr>
          <a:xfrm>
            <a:off x="6248400" y="1809750"/>
            <a:ext cx="2362200" cy="1657350"/>
            <a:chOff x="2208" y="1104"/>
            <a:chExt cx="1488" cy="1392"/>
          </a:xfrm>
        </p:grpSpPr>
        <p:sp>
          <p:nvSpPr>
            <p:cNvPr id="558" name="Shape 558"/>
            <p:cNvSpPr/>
            <p:nvPr/>
          </p:nvSpPr>
          <p:spPr>
            <a:xfrm>
              <a:off x="2208" y="1104"/>
              <a:ext cx="1488" cy="1392"/>
            </a:xfrm>
            <a:prstGeom prst="rect">
              <a:avLst/>
            </a:prstGeom>
            <a:solidFill>
              <a:srgbClr val="C0C0C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9" name="Shape 559"/>
            <p:cNvSpPr/>
            <p:nvPr/>
          </p:nvSpPr>
          <p:spPr>
            <a:xfrm>
              <a:off x="2496" y="1344"/>
              <a:ext cx="1008" cy="912"/>
            </a:xfrm>
            <a:custGeom>
              <a:pathLst>
                <a:path extrusionOk="0" h="912" w="1008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cap="flat" cmpd="sng" w="412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560" name="Shape 560"/>
          <p:cNvSpPr/>
          <p:nvPr/>
        </p:nvSpPr>
        <p:spPr>
          <a:xfrm>
            <a:off x="990600" y="2095500"/>
            <a:ext cx="1600200" cy="1085850"/>
          </a:xfrm>
          <a:custGeom>
            <a:pathLst>
              <a:path extrusionOk="0" h="912" w="1008">
                <a:moveTo>
                  <a:pt x="0" y="912"/>
                </a:moveTo>
                <a:lnTo>
                  <a:pt x="0" y="0"/>
                </a:lnTo>
                <a:lnTo>
                  <a:pt x="1008" y="528"/>
                </a:lnTo>
              </a:path>
            </a:pathLst>
          </a:custGeom>
          <a:noFill/>
          <a:ln cap="flat" cmpd="sng" w="412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61" name="Shape 561"/>
          <p:cNvGrpSpPr/>
          <p:nvPr/>
        </p:nvGrpSpPr>
        <p:grpSpPr>
          <a:xfrm>
            <a:off x="1201738" y="2558653"/>
            <a:ext cx="703262" cy="508397"/>
            <a:chOff x="892" y="1801"/>
            <a:chExt cx="443" cy="427"/>
          </a:xfrm>
        </p:grpSpPr>
        <p:sp>
          <p:nvSpPr>
            <p:cNvPr id="562" name="Shape 562"/>
            <p:cNvSpPr/>
            <p:nvPr/>
          </p:nvSpPr>
          <p:spPr>
            <a:xfrm>
              <a:off x="960" y="1872"/>
              <a:ext cx="306" cy="296"/>
            </a:xfrm>
            <a:prstGeom prst="rect">
              <a:avLst/>
            </a:prstGeom>
            <a:solidFill>
              <a:schemeClr val="accent1">
                <a:alpha val="49803"/>
              </a:schemeClr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563" name="Shape 563"/>
            <p:cNvCxnSpPr/>
            <p:nvPr/>
          </p:nvCxnSpPr>
          <p:spPr>
            <a:xfrm flipH="1" rot="10800000">
              <a:off x="1263" y="1811"/>
              <a:ext cx="57" cy="61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64" name="Shape 564"/>
            <p:cNvCxnSpPr/>
            <p:nvPr/>
          </p:nvCxnSpPr>
          <p:spPr>
            <a:xfrm>
              <a:off x="1275" y="2169"/>
              <a:ext cx="60" cy="5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65" name="Shape 565"/>
            <p:cNvCxnSpPr/>
            <p:nvPr/>
          </p:nvCxnSpPr>
          <p:spPr>
            <a:xfrm flipH="1">
              <a:off x="892" y="2170"/>
              <a:ext cx="68" cy="58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66" name="Shape 566"/>
            <p:cNvCxnSpPr/>
            <p:nvPr/>
          </p:nvCxnSpPr>
          <p:spPr>
            <a:xfrm rot="10800000">
              <a:off x="898" y="1801"/>
              <a:ext cx="62" cy="71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567" name="Shape 567"/>
          <p:cNvGrpSpPr/>
          <p:nvPr/>
        </p:nvGrpSpPr>
        <p:grpSpPr>
          <a:xfrm>
            <a:off x="6383338" y="1866900"/>
            <a:ext cx="703262" cy="508397"/>
            <a:chOff x="892" y="1801"/>
            <a:chExt cx="443" cy="427"/>
          </a:xfrm>
        </p:grpSpPr>
        <p:sp>
          <p:nvSpPr>
            <p:cNvPr id="568" name="Shape 568"/>
            <p:cNvSpPr/>
            <p:nvPr/>
          </p:nvSpPr>
          <p:spPr>
            <a:xfrm>
              <a:off x="960" y="1872"/>
              <a:ext cx="306" cy="296"/>
            </a:xfrm>
            <a:prstGeom prst="rect">
              <a:avLst/>
            </a:prstGeom>
            <a:solidFill>
              <a:schemeClr val="accent1">
                <a:alpha val="49803"/>
              </a:schemeClr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569" name="Shape 569"/>
            <p:cNvCxnSpPr/>
            <p:nvPr/>
          </p:nvCxnSpPr>
          <p:spPr>
            <a:xfrm flipH="1" rot="10800000">
              <a:off x="1263" y="1811"/>
              <a:ext cx="57" cy="61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70" name="Shape 570"/>
            <p:cNvCxnSpPr/>
            <p:nvPr/>
          </p:nvCxnSpPr>
          <p:spPr>
            <a:xfrm>
              <a:off x="1275" y="2169"/>
              <a:ext cx="60" cy="57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71" name="Shape 571"/>
            <p:cNvCxnSpPr/>
            <p:nvPr/>
          </p:nvCxnSpPr>
          <p:spPr>
            <a:xfrm flipH="1">
              <a:off x="892" y="2170"/>
              <a:ext cx="68" cy="58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72" name="Shape 572"/>
            <p:cNvCxnSpPr/>
            <p:nvPr/>
          </p:nvCxnSpPr>
          <p:spPr>
            <a:xfrm rot="10800000">
              <a:off x="898" y="1801"/>
              <a:ext cx="62" cy="71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573" name="Shape 573"/>
          <p:cNvSpPr txBox="1"/>
          <p:nvPr/>
        </p:nvSpPr>
        <p:spPr>
          <a:xfrm>
            <a:off x="762000" y="3752850"/>
            <a:ext cx="2057400" cy="754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“flat”</a:t>
            </a:r>
            <a:r>
              <a:rPr b="0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region:</a:t>
            </a:r>
            <a:br>
              <a:rPr b="0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change in all directions</a:t>
            </a:r>
            <a:endParaRPr b="0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Shape 574"/>
          <p:cNvSpPr txBox="1"/>
          <p:nvPr/>
        </p:nvSpPr>
        <p:spPr>
          <a:xfrm>
            <a:off x="3429000" y="3752850"/>
            <a:ext cx="2438400" cy="754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“edge”</a:t>
            </a:r>
            <a:r>
              <a:rPr b="0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change along the edge direction</a:t>
            </a:r>
            <a:endParaRPr b="0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Shape 575"/>
          <p:cNvSpPr txBox="1"/>
          <p:nvPr/>
        </p:nvSpPr>
        <p:spPr>
          <a:xfrm>
            <a:off x="6248400" y="3733800"/>
            <a:ext cx="2438400" cy="754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“corner”</a:t>
            </a:r>
            <a:r>
              <a:rPr b="0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significant change in all directions</a:t>
            </a:r>
            <a:endParaRPr b="0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Shape 576"/>
          <p:cNvSpPr txBox="1"/>
          <p:nvPr>
            <p:ph idx="1" type="body"/>
          </p:nvPr>
        </p:nvSpPr>
        <p:spPr>
          <a:xfrm>
            <a:off x="685800" y="685800"/>
            <a:ext cx="845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Local measure of feature uniqueness</a:t>
            </a:r>
            <a:endParaRPr/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does the window change when you shift by a</a:t>
            </a:r>
            <a:r>
              <a:rPr b="0" i="1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small amount</a:t>
            </a:r>
            <a:r>
              <a:rPr b="0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</p:txBody>
      </p:sp>
      <p:sp>
        <p:nvSpPr>
          <p:cNvPr id="577" name="Shape 577"/>
          <p:cNvSpPr txBox="1"/>
          <p:nvPr/>
        </p:nvSpPr>
        <p:spPr>
          <a:xfrm>
            <a:off x="1371600" y="4857750"/>
            <a:ext cx="7467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Slide adapted from Darya Frolova, Denis Simakov, Weizmann Institute.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ntemporary">
  <a:themeElements>
    <a:clrScheme name="Contemporary 1">
      <a:dk1>
        <a:srgbClr val="000000"/>
      </a:dk1>
      <a:lt1>
        <a:srgbClr val="FFFFFF"/>
      </a:lt1>
      <a:dk2>
        <a:srgbClr val="0066CC"/>
      </a:dk2>
      <a:lt2>
        <a:srgbClr val="CBCBCB"/>
      </a:lt2>
      <a:accent1>
        <a:srgbClr val="009999"/>
      </a:accent1>
      <a:accent2>
        <a:srgbClr val="FF9933"/>
      </a:accent2>
      <a:accent3>
        <a:srgbClr val="AAB8E2"/>
      </a:accent3>
      <a:accent4>
        <a:srgbClr val="DADADA"/>
      </a:accent4>
      <a:accent5>
        <a:srgbClr val="AACACA"/>
      </a:accent5>
      <a:accent6>
        <a:srgbClr val="E78A2D"/>
      </a:accent6>
      <a:hlink>
        <a:srgbClr val="330099"/>
      </a:hlink>
      <a:folHlink>
        <a:srgbClr val="CBCB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1_Contemporary">
  <a:themeElements>
    <a:clrScheme name="Contemporary 1">
      <a:dk1>
        <a:srgbClr val="000000"/>
      </a:dk1>
      <a:lt1>
        <a:srgbClr val="FFFFFF"/>
      </a:lt1>
      <a:dk2>
        <a:srgbClr val="0066CC"/>
      </a:dk2>
      <a:lt2>
        <a:srgbClr val="CBCBCB"/>
      </a:lt2>
      <a:accent1>
        <a:srgbClr val="009999"/>
      </a:accent1>
      <a:accent2>
        <a:srgbClr val="FF9933"/>
      </a:accent2>
      <a:accent3>
        <a:srgbClr val="AAB8E2"/>
      </a:accent3>
      <a:accent4>
        <a:srgbClr val="DADADA"/>
      </a:accent4>
      <a:accent5>
        <a:srgbClr val="AACACA"/>
      </a:accent5>
      <a:accent6>
        <a:srgbClr val="E78A2D"/>
      </a:accent6>
      <a:hlink>
        <a:srgbClr val="330099"/>
      </a:hlink>
      <a:folHlink>
        <a:srgbClr val="CBCB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